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42794238" cy="32096075"/>
  <p:notesSz cx="9144000" cy="6858000"/>
  <p:defaultTextStyle>
    <a:defPPr>
      <a:defRPr lang="en-US"/>
    </a:defPPr>
    <a:lvl1pPr algn="l" defTabSz="1677829" rtl="0" fontAlgn="base">
      <a:spcBef>
        <a:spcPct val="0"/>
      </a:spcBef>
      <a:spcAft>
        <a:spcPct val="0"/>
      </a:spcAft>
      <a:defRPr sz="6630" kern="1200">
        <a:solidFill>
          <a:schemeClr val="tx1"/>
        </a:solidFill>
        <a:latin typeface="Arial" panose="020B0604020202020204" pitchFamily="34" charset="0"/>
        <a:ea typeface="MS PGothic" panose="020B0600070205080204" pitchFamily="34" charset="-128"/>
        <a:cs typeface="+mn-cs"/>
      </a:defRPr>
    </a:lvl1pPr>
    <a:lvl2pPr marL="1677829" indent="-1083469" algn="l" defTabSz="1677829" rtl="0" fontAlgn="base">
      <a:spcBef>
        <a:spcPct val="0"/>
      </a:spcBef>
      <a:spcAft>
        <a:spcPct val="0"/>
      </a:spcAft>
      <a:defRPr sz="6630" kern="1200">
        <a:solidFill>
          <a:schemeClr val="tx1"/>
        </a:solidFill>
        <a:latin typeface="Arial" panose="020B0604020202020204" pitchFamily="34" charset="0"/>
        <a:ea typeface="MS PGothic" panose="020B0600070205080204" pitchFamily="34" charset="-128"/>
        <a:cs typeface="+mn-cs"/>
      </a:defRPr>
    </a:lvl2pPr>
    <a:lvl3pPr marL="3355658" indent="-2166938" algn="l" defTabSz="1677829" rtl="0" fontAlgn="base">
      <a:spcBef>
        <a:spcPct val="0"/>
      </a:spcBef>
      <a:spcAft>
        <a:spcPct val="0"/>
      </a:spcAft>
      <a:defRPr sz="6630" kern="1200">
        <a:solidFill>
          <a:schemeClr val="tx1"/>
        </a:solidFill>
        <a:latin typeface="Arial" panose="020B0604020202020204" pitchFamily="34" charset="0"/>
        <a:ea typeface="MS PGothic" panose="020B0600070205080204" pitchFamily="34" charset="-128"/>
        <a:cs typeface="+mn-cs"/>
      </a:defRPr>
    </a:lvl3pPr>
    <a:lvl4pPr marL="5033487" indent="-3250407" algn="l" defTabSz="1677829" rtl="0" fontAlgn="base">
      <a:spcBef>
        <a:spcPct val="0"/>
      </a:spcBef>
      <a:spcAft>
        <a:spcPct val="0"/>
      </a:spcAft>
      <a:defRPr sz="6630" kern="1200">
        <a:solidFill>
          <a:schemeClr val="tx1"/>
        </a:solidFill>
        <a:latin typeface="Arial" panose="020B0604020202020204" pitchFamily="34" charset="0"/>
        <a:ea typeface="MS PGothic" panose="020B0600070205080204" pitchFamily="34" charset="-128"/>
        <a:cs typeface="+mn-cs"/>
      </a:defRPr>
    </a:lvl4pPr>
    <a:lvl5pPr marL="6711315" indent="-4333875" algn="l" defTabSz="1677829" rtl="0" fontAlgn="base">
      <a:spcBef>
        <a:spcPct val="0"/>
      </a:spcBef>
      <a:spcAft>
        <a:spcPct val="0"/>
      </a:spcAft>
      <a:defRPr sz="6630" kern="1200">
        <a:solidFill>
          <a:schemeClr val="tx1"/>
        </a:solidFill>
        <a:latin typeface="Arial" panose="020B0604020202020204" pitchFamily="34" charset="0"/>
        <a:ea typeface="MS PGothic" panose="020B0600070205080204" pitchFamily="34" charset="-128"/>
        <a:cs typeface="+mn-cs"/>
      </a:defRPr>
    </a:lvl5pPr>
    <a:lvl6pPr marL="2971800" algn="l" defTabSz="1188720" rtl="0" eaLnBrk="1" latinLnBrk="0" hangingPunct="1">
      <a:defRPr sz="6630" kern="1200">
        <a:solidFill>
          <a:schemeClr val="tx1"/>
        </a:solidFill>
        <a:latin typeface="Arial" panose="020B0604020202020204" pitchFamily="34" charset="0"/>
        <a:ea typeface="MS PGothic" panose="020B0600070205080204" pitchFamily="34" charset="-128"/>
        <a:cs typeface="+mn-cs"/>
      </a:defRPr>
    </a:lvl6pPr>
    <a:lvl7pPr marL="3566160" algn="l" defTabSz="1188720" rtl="0" eaLnBrk="1" latinLnBrk="0" hangingPunct="1">
      <a:defRPr sz="6630" kern="1200">
        <a:solidFill>
          <a:schemeClr val="tx1"/>
        </a:solidFill>
        <a:latin typeface="Arial" panose="020B0604020202020204" pitchFamily="34" charset="0"/>
        <a:ea typeface="MS PGothic" panose="020B0600070205080204" pitchFamily="34" charset="-128"/>
        <a:cs typeface="+mn-cs"/>
      </a:defRPr>
    </a:lvl7pPr>
    <a:lvl8pPr marL="4160520" algn="l" defTabSz="1188720" rtl="0" eaLnBrk="1" latinLnBrk="0" hangingPunct="1">
      <a:defRPr sz="6630" kern="1200">
        <a:solidFill>
          <a:schemeClr val="tx1"/>
        </a:solidFill>
        <a:latin typeface="Arial" panose="020B0604020202020204" pitchFamily="34" charset="0"/>
        <a:ea typeface="MS PGothic" panose="020B0600070205080204" pitchFamily="34" charset="-128"/>
        <a:cs typeface="+mn-cs"/>
      </a:defRPr>
    </a:lvl8pPr>
    <a:lvl9pPr marL="4754880" algn="l" defTabSz="1188720" rtl="0" eaLnBrk="1" latinLnBrk="0" hangingPunct="1">
      <a:defRPr sz="663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3029" userDrawn="1">
          <p15:clr>
            <a:srgbClr val="A4A3A4"/>
          </p15:clr>
        </p15:guide>
        <p15:guide id="2" pos="2646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Berry" initials="SB" lastIdx="6" clrIdx="0">
    <p:extLst>
      <p:ext uri="{19B8F6BF-5375-455C-9EA6-DF929625EA0E}">
        <p15:presenceInfo xmlns:p15="http://schemas.microsoft.com/office/powerpoint/2012/main" userId="S-1-5-21-1214440339-484763869-725345543-34107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CDD7E4"/>
    <a:srgbClr val="6FA8F7"/>
    <a:srgbClr val="00348A"/>
    <a:srgbClr val="6FA8FF"/>
    <a:srgbClr val="6FB0FF"/>
    <a:srgbClr val="194C7F"/>
    <a:srgbClr val="4C7FB2"/>
    <a:srgbClr val="336699"/>
    <a:srgbClr val="3366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86" autoAdjust="0"/>
    <p:restoredTop sz="94660"/>
  </p:normalViewPr>
  <p:slideViewPr>
    <p:cSldViewPr snapToGrid="0" snapToObjects="1">
      <p:cViewPr>
        <p:scale>
          <a:sx n="30" d="100"/>
          <a:sy n="30" d="100"/>
        </p:scale>
        <p:origin x="1368" y="24"/>
      </p:cViewPr>
      <p:guideLst>
        <p:guide orient="horz" pos="3029"/>
        <p:guide pos="26463"/>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defTabSz="1290900"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0AA9650F-7445-489C-B4DE-C78D56773C3C}" type="datetime1">
              <a:rPr lang="en-US" altLang="en-US"/>
              <a:pPr/>
              <a:t>6/26/2020</a:t>
            </a:fld>
            <a:endParaRPr lang="en-US" alt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defTabSz="1290900"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C0AC584-28BF-4B20-B122-C897C591251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305435" rtl="0" eaLnBrk="0" fontAlgn="base" hangingPunct="0">
      <a:spcBef>
        <a:spcPct val="30000"/>
      </a:spcBef>
      <a:spcAft>
        <a:spcPct val="0"/>
      </a:spcAft>
      <a:defRPr sz="780" kern="1200">
        <a:solidFill>
          <a:schemeClr val="tx1"/>
        </a:solidFill>
        <a:latin typeface="+mn-lt"/>
        <a:ea typeface="MS PGothic" panose="020B0600070205080204" pitchFamily="34" charset="-128"/>
        <a:cs typeface="ＭＳ Ｐゴシック" charset="-128"/>
      </a:defRPr>
    </a:lvl1pPr>
    <a:lvl2pPr marL="305435" algn="l" defTabSz="305435" rtl="0" eaLnBrk="0" fontAlgn="base" hangingPunct="0">
      <a:spcBef>
        <a:spcPct val="30000"/>
      </a:spcBef>
      <a:spcAft>
        <a:spcPct val="0"/>
      </a:spcAft>
      <a:defRPr sz="780" kern="1200">
        <a:solidFill>
          <a:schemeClr val="tx1"/>
        </a:solidFill>
        <a:latin typeface="+mn-lt"/>
        <a:ea typeface="MS PGothic" panose="020B0600070205080204" pitchFamily="34" charset="-128"/>
        <a:cs typeface="+mn-cs"/>
      </a:defRPr>
    </a:lvl2pPr>
    <a:lvl3pPr marL="610870" algn="l" defTabSz="305435" rtl="0" eaLnBrk="0" fontAlgn="base" hangingPunct="0">
      <a:spcBef>
        <a:spcPct val="30000"/>
      </a:spcBef>
      <a:spcAft>
        <a:spcPct val="0"/>
      </a:spcAft>
      <a:defRPr sz="780" kern="1200">
        <a:solidFill>
          <a:schemeClr val="tx1"/>
        </a:solidFill>
        <a:latin typeface="+mn-lt"/>
        <a:ea typeface="MS PGothic" panose="020B0600070205080204" pitchFamily="34" charset="-128"/>
        <a:cs typeface="+mn-cs"/>
      </a:defRPr>
    </a:lvl3pPr>
    <a:lvl4pPr marL="916305" algn="l" defTabSz="305435" rtl="0" eaLnBrk="0" fontAlgn="base" hangingPunct="0">
      <a:spcBef>
        <a:spcPct val="30000"/>
      </a:spcBef>
      <a:spcAft>
        <a:spcPct val="0"/>
      </a:spcAft>
      <a:defRPr sz="780" kern="1200">
        <a:solidFill>
          <a:schemeClr val="tx1"/>
        </a:solidFill>
        <a:latin typeface="+mn-lt"/>
        <a:ea typeface="MS PGothic" panose="020B0600070205080204" pitchFamily="34" charset="-128"/>
        <a:cs typeface="+mn-cs"/>
      </a:defRPr>
    </a:lvl4pPr>
    <a:lvl5pPr marL="1221740" algn="l" defTabSz="305435" rtl="0" eaLnBrk="0" fontAlgn="base" hangingPunct="0">
      <a:spcBef>
        <a:spcPct val="30000"/>
      </a:spcBef>
      <a:spcAft>
        <a:spcPct val="0"/>
      </a:spcAft>
      <a:defRPr sz="780" kern="1200">
        <a:solidFill>
          <a:schemeClr val="tx1"/>
        </a:solidFill>
        <a:latin typeface="+mn-lt"/>
        <a:ea typeface="MS PGothic" panose="020B0600070205080204" pitchFamily="34" charset="-128"/>
        <a:cs typeface="+mn-cs"/>
      </a:defRPr>
    </a:lvl5pPr>
    <a:lvl6pPr marL="1529585" algn="l" defTabSz="305917" rtl="0" eaLnBrk="1" latinLnBrk="0" hangingPunct="1">
      <a:defRPr sz="780" kern="1200">
        <a:solidFill>
          <a:schemeClr val="tx1"/>
        </a:solidFill>
        <a:latin typeface="+mn-lt"/>
        <a:ea typeface="+mn-ea"/>
        <a:cs typeface="+mn-cs"/>
      </a:defRPr>
    </a:lvl6pPr>
    <a:lvl7pPr marL="1835503" algn="l" defTabSz="305917" rtl="0" eaLnBrk="1" latinLnBrk="0" hangingPunct="1">
      <a:defRPr sz="780" kern="1200">
        <a:solidFill>
          <a:schemeClr val="tx1"/>
        </a:solidFill>
        <a:latin typeface="+mn-lt"/>
        <a:ea typeface="+mn-ea"/>
        <a:cs typeface="+mn-cs"/>
      </a:defRPr>
    </a:lvl7pPr>
    <a:lvl8pPr marL="2141420" algn="l" defTabSz="305917" rtl="0" eaLnBrk="1" latinLnBrk="0" hangingPunct="1">
      <a:defRPr sz="780" kern="1200">
        <a:solidFill>
          <a:schemeClr val="tx1"/>
        </a:solidFill>
        <a:latin typeface="+mn-lt"/>
        <a:ea typeface="+mn-ea"/>
        <a:cs typeface="+mn-cs"/>
      </a:defRPr>
    </a:lvl8pPr>
    <a:lvl9pPr marL="2447337" algn="l" defTabSz="305917" rtl="0" eaLnBrk="1" latinLnBrk="0" hangingPunct="1">
      <a:defRPr sz="7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xfrm>
            <a:off x="2857500" y="514350"/>
            <a:ext cx="3429000" cy="25717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53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5100">
                <a:solidFill>
                  <a:schemeClr val="tx1"/>
                </a:solidFill>
                <a:latin typeface="Arial" panose="020B0604020202020204" pitchFamily="34" charset="0"/>
                <a:ea typeface="MS PGothic" panose="020B0600070205080204" pitchFamily="34" charset="-128"/>
              </a:defRPr>
            </a:lvl1pPr>
            <a:lvl2pPr marL="742950" indent="-285750" eaLnBrk="0" hangingPunct="0">
              <a:defRPr sz="5100">
                <a:solidFill>
                  <a:schemeClr val="tx1"/>
                </a:solidFill>
                <a:latin typeface="Arial" panose="020B0604020202020204" pitchFamily="34" charset="0"/>
                <a:ea typeface="MS PGothic" panose="020B0600070205080204" pitchFamily="34" charset="-128"/>
              </a:defRPr>
            </a:lvl2pPr>
            <a:lvl3pPr marL="1143000" indent="-228600" eaLnBrk="0" hangingPunct="0">
              <a:defRPr sz="5100">
                <a:solidFill>
                  <a:schemeClr val="tx1"/>
                </a:solidFill>
                <a:latin typeface="Arial" panose="020B0604020202020204" pitchFamily="34" charset="0"/>
                <a:ea typeface="MS PGothic" panose="020B0600070205080204" pitchFamily="34" charset="-128"/>
              </a:defRPr>
            </a:lvl3pPr>
            <a:lvl4pPr marL="1600200" indent="-228600" eaLnBrk="0" hangingPunct="0">
              <a:defRPr sz="5100">
                <a:solidFill>
                  <a:schemeClr val="tx1"/>
                </a:solidFill>
                <a:latin typeface="Arial" panose="020B0604020202020204" pitchFamily="34" charset="0"/>
                <a:ea typeface="MS PGothic" panose="020B0600070205080204" pitchFamily="34" charset="-128"/>
              </a:defRPr>
            </a:lvl4pPr>
            <a:lvl5pPr marL="2057400" indent="-228600" eaLnBrk="0" hangingPunct="0">
              <a:defRPr sz="5100">
                <a:solidFill>
                  <a:schemeClr val="tx1"/>
                </a:solidFill>
                <a:latin typeface="Arial" panose="020B0604020202020204" pitchFamily="34" charset="0"/>
                <a:ea typeface="MS PGothic" panose="020B0600070205080204" pitchFamily="34" charset="-128"/>
              </a:defRPr>
            </a:lvl5pPr>
            <a:lvl6pPr marL="2514600" indent="-228600" defTabSz="1290638" eaLnBrk="0" fontAlgn="base" hangingPunct="0">
              <a:spcBef>
                <a:spcPct val="0"/>
              </a:spcBef>
              <a:spcAft>
                <a:spcPct val="0"/>
              </a:spcAft>
              <a:defRPr sz="5100">
                <a:solidFill>
                  <a:schemeClr val="tx1"/>
                </a:solidFill>
                <a:latin typeface="Arial" panose="020B0604020202020204" pitchFamily="34" charset="0"/>
                <a:ea typeface="MS PGothic" panose="020B0600070205080204" pitchFamily="34" charset="-128"/>
              </a:defRPr>
            </a:lvl6pPr>
            <a:lvl7pPr marL="2971800" indent="-228600" defTabSz="1290638" eaLnBrk="0" fontAlgn="base" hangingPunct="0">
              <a:spcBef>
                <a:spcPct val="0"/>
              </a:spcBef>
              <a:spcAft>
                <a:spcPct val="0"/>
              </a:spcAft>
              <a:defRPr sz="5100">
                <a:solidFill>
                  <a:schemeClr val="tx1"/>
                </a:solidFill>
                <a:latin typeface="Arial" panose="020B0604020202020204" pitchFamily="34" charset="0"/>
                <a:ea typeface="MS PGothic" panose="020B0600070205080204" pitchFamily="34" charset="-128"/>
              </a:defRPr>
            </a:lvl7pPr>
            <a:lvl8pPr marL="3429000" indent="-228600" defTabSz="1290638" eaLnBrk="0" fontAlgn="base" hangingPunct="0">
              <a:spcBef>
                <a:spcPct val="0"/>
              </a:spcBef>
              <a:spcAft>
                <a:spcPct val="0"/>
              </a:spcAft>
              <a:defRPr sz="5100">
                <a:solidFill>
                  <a:schemeClr val="tx1"/>
                </a:solidFill>
                <a:latin typeface="Arial" panose="020B0604020202020204" pitchFamily="34" charset="0"/>
                <a:ea typeface="MS PGothic" panose="020B0600070205080204" pitchFamily="34" charset="-128"/>
              </a:defRPr>
            </a:lvl8pPr>
            <a:lvl9pPr marL="3886200" indent="-228600" defTabSz="1290638" eaLnBrk="0" fontAlgn="base" hangingPunct="0">
              <a:spcBef>
                <a:spcPct val="0"/>
              </a:spcBef>
              <a:spcAft>
                <a:spcPct val="0"/>
              </a:spcAft>
              <a:defRPr sz="5100">
                <a:solidFill>
                  <a:schemeClr val="tx1"/>
                </a:solidFill>
                <a:latin typeface="Arial" panose="020B0604020202020204" pitchFamily="34" charset="0"/>
                <a:ea typeface="MS PGothic" panose="020B0600070205080204" pitchFamily="34" charset="-128"/>
              </a:defRPr>
            </a:lvl9pPr>
          </a:lstStyle>
          <a:p>
            <a:pPr eaLnBrk="1" hangingPunct="1"/>
            <a:fld id="{7D9DB950-F14A-4C9E-9585-EAEE42D0E489}" type="slidenum">
              <a:rPr lang="en-US" altLang="en-US" sz="1200">
                <a:latin typeface="Calibri" panose="020F0502020204030204" pitchFamily="34" charset="0"/>
              </a:rPr>
              <a:pPr eaLnBrk="1" hangingPunct="1"/>
              <a:t>1</a:t>
            </a:fld>
            <a:endParaRPr lang="en-US" altLang="en-US" sz="120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9568" y="9970595"/>
            <a:ext cx="36375102" cy="6879855"/>
          </a:xfrm>
        </p:spPr>
        <p:txBody>
          <a:bodyPr/>
          <a:lstStyle/>
          <a:p>
            <a:r>
              <a:rPr lang="en-US" smtClean="0"/>
              <a:t>Click to edit Master title style</a:t>
            </a:r>
            <a:endParaRPr lang="en-US"/>
          </a:p>
        </p:txBody>
      </p:sp>
      <p:sp>
        <p:nvSpPr>
          <p:cNvPr id="3" name="Subtitle 2"/>
          <p:cNvSpPr>
            <a:spLocks noGrp="1"/>
          </p:cNvSpPr>
          <p:nvPr>
            <p:ph type="subTitle" idx="1"/>
          </p:nvPr>
        </p:nvSpPr>
        <p:spPr>
          <a:xfrm>
            <a:off x="6419136" y="18187776"/>
            <a:ext cx="29955967" cy="8202330"/>
          </a:xfrm>
        </p:spPr>
        <p:txBody>
          <a:bodyPr/>
          <a:lstStyle>
            <a:lvl1pPr marL="0" indent="0" algn="ctr">
              <a:buNone/>
              <a:defRPr>
                <a:solidFill>
                  <a:schemeClr val="tx1">
                    <a:tint val="75000"/>
                  </a:schemeClr>
                </a:solidFill>
              </a:defRPr>
            </a:lvl1pPr>
            <a:lvl2pPr marL="1290900" indent="0" algn="ctr">
              <a:buNone/>
              <a:defRPr>
                <a:solidFill>
                  <a:schemeClr val="tx1">
                    <a:tint val="75000"/>
                  </a:schemeClr>
                </a:solidFill>
              </a:defRPr>
            </a:lvl2pPr>
            <a:lvl3pPr marL="2581799" indent="0" algn="ctr">
              <a:buNone/>
              <a:defRPr>
                <a:solidFill>
                  <a:schemeClr val="tx1">
                    <a:tint val="75000"/>
                  </a:schemeClr>
                </a:solidFill>
              </a:defRPr>
            </a:lvl3pPr>
            <a:lvl4pPr marL="3872699" indent="0" algn="ctr">
              <a:buNone/>
              <a:defRPr>
                <a:solidFill>
                  <a:schemeClr val="tx1">
                    <a:tint val="75000"/>
                  </a:schemeClr>
                </a:solidFill>
              </a:defRPr>
            </a:lvl4pPr>
            <a:lvl5pPr marL="5163598" indent="0" algn="ctr">
              <a:buNone/>
              <a:defRPr>
                <a:solidFill>
                  <a:schemeClr val="tx1">
                    <a:tint val="75000"/>
                  </a:schemeClr>
                </a:solidFill>
              </a:defRPr>
            </a:lvl5pPr>
            <a:lvl6pPr marL="6454498" indent="0" algn="ctr">
              <a:buNone/>
              <a:defRPr>
                <a:solidFill>
                  <a:schemeClr val="tx1">
                    <a:tint val="75000"/>
                  </a:schemeClr>
                </a:solidFill>
              </a:defRPr>
            </a:lvl6pPr>
            <a:lvl7pPr marL="7745397" indent="0" algn="ctr">
              <a:buNone/>
              <a:defRPr>
                <a:solidFill>
                  <a:schemeClr val="tx1">
                    <a:tint val="75000"/>
                  </a:schemeClr>
                </a:solidFill>
              </a:defRPr>
            </a:lvl7pPr>
            <a:lvl8pPr marL="9036297" indent="0" algn="ctr">
              <a:buNone/>
              <a:defRPr>
                <a:solidFill>
                  <a:schemeClr val="tx1">
                    <a:tint val="75000"/>
                  </a:schemeClr>
                </a:solidFill>
              </a:defRPr>
            </a:lvl8pPr>
            <a:lvl9pPr marL="1032719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37F52E03-3553-40C4-A39F-6C88063CE549}" type="datetime1">
              <a:rPr lang="en-US" altLang="en-US"/>
              <a:pPr/>
              <a:t>6/26/2020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E46BF25-7482-45F0-8743-3655D4CAD2B5}" type="slidenum">
              <a:rPr lang="en-US" altLang="en-US"/>
              <a:pPr/>
              <a:t>‹#›</a:t>
            </a:fld>
            <a:endParaRPr lang="en-US" altLang="en-US"/>
          </a:p>
        </p:txBody>
      </p:sp>
    </p:spTree>
    <p:extLst>
      <p:ext uri="{BB962C8B-B14F-4D97-AF65-F5344CB8AC3E}">
        <p14:creationId xmlns:p14="http://schemas.microsoft.com/office/powerpoint/2010/main" val="521097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5345A9D-281F-44FC-A217-701FAD48A5B7}" type="datetime1">
              <a:rPr lang="en-US" altLang="en-US"/>
              <a:pPr/>
              <a:t>6/26/2020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659F23B-F8F2-4D2F-B8E4-E57A62C3AD7B}" type="slidenum">
              <a:rPr lang="en-US" altLang="en-US"/>
              <a:pPr/>
              <a:t>‹#›</a:t>
            </a:fld>
            <a:endParaRPr lang="en-US" altLang="en-US"/>
          </a:p>
        </p:txBody>
      </p:sp>
    </p:spTree>
    <p:extLst>
      <p:ext uri="{BB962C8B-B14F-4D97-AF65-F5344CB8AC3E}">
        <p14:creationId xmlns:p14="http://schemas.microsoft.com/office/powerpoint/2010/main" val="973855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8925440" y="8224623"/>
            <a:ext cx="46219264" cy="175272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267650" y="8224623"/>
            <a:ext cx="137944553" cy="175272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0300CED-E991-4732-BC90-F1A8CBD85EAA}" type="datetime1">
              <a:rPr lang="en-US" altLang="en-US"/>
              <a:pPr/>
              <a:t>6/26/2020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720AB44-846A-4FF2-BE3E-7CB3742DA764}" type="slidenum">
              <a:rPr lang="en-US" altLang="en-US"/>
              <a:pPr/>
              <a:t>‹#›</a:t>
            </a:fld>
            <a:endParaRPr lang="en-US" altLang="en-US"/>
          </a:p>
        </p:txBody>
      </p:sp>
    </p:spTree>
    <p:extLst>
      <p:ext uri="{BB962C8B-B14F-4D97-AF65-F5344CB8AC3E}">
        <p14:creationId xmlns:p14="http://schemas.microsoft.com/office/powerpoint/2010/main" val="427617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5C921D7-AB2D-4BF7-8402-3A3D6CE8BBB0}" type="datetime1">
              <a:rPr lang="en-US" altLang="en-US"/>
              <a:pPr/>
              <a:t>6/26/2020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047624B-D0F1-4DA6-955B-994357AAD6C5}" type="slidenum">
              <a:rPr lang="en-US" altLang="en-US"/>
              <a:pPr/>
              <a:t>‹#›</a:t>
            </a:fld>
            <a:endParaRPr lang="en-US" altLang="en-US"/>
          </a:p>
        </p:txBody>
      </p:sp>
    </p:spTree>
    <p:extLst>
      <p:ext uri="{BB962C8B-B14F-4D97-AF65-F5344CB8AC3E}">
        <p14:creationId xmlns:p14="http://schemas.microsoft.com/office/powerpoint/2010/main" val="3502801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80449" y="20624705"/>
            <a:ext cx="36375102" cy="6374637"/>
          </a:xfrm>
        </p:spPr>
        <p:txBody>
          <a:bodyPr anchor="t"/>
          <a:lstStyle>
            <a:lvl1pPr algn="l">
              <a:defRPr sz="11300" b="1" cap="all"/>
            </a:lvl1pPr>
          </a:lstStyle>
          <a:p>
            <a:r>
              <a:rPr lang="en-US" smtClean="0"/>
              <a:t>Click to edit Master title style</a:t>
            </a:r>
            <a:endParaRPr lang="en-US"/>
          </a:p>
        </p:txBody>
      </p:sp>
      <p:sp>
        <p:nvSpPr>
          <p:cNvPr id="3" name="Text Placeholder 2"/>
          <p:cNvSpPr>
            <a:spLocks noGrp="1"/>
          </p:cNvSpPr>
          <p:nvPr>
            <p:ph type="body" idx="1"/>
          </p:nvPr>
        </p:nvSpPr>
        <p:spPr>
          <a:xfrm>
            <a:off x="3380449" y="13603689"/>
            <a:ext cx="36375102" cy="7021015"/>
          </a:xfrm>
        </p:spPr>
        <p:txBody>
          <a:bodyPr anchor="b"/>
          <a:lstStyle>
            <a:lvl1pPr marL="0" indent="0">
              <a:buNone/>
              <a:defRPr sz="5700">
                <a:solidFill>
                  <a:schemeClr val="tx1">
                    <a:tint val="75000"/>
                  </a:schemeClr>
                </a:solidFill>
              </a:defRPr>
            </a:lvl1pPr>
            <a:lvl2pPr marL="1290900" indent="0">
              <a:buNone/>
              <a:defRPr sz="5100">
                <a:solidFill>
                  <a:schemeClr val="tx1">
                    <a:tint val="75000"/>
                  </a:schemeClr>
                </a:solidFill>
              </a:defRPr>
            </a:lvl2pPr>
            <a:lvl3pPr marL="2581799" indent="0">
              <a:buNone/>
              <a:defRPr sz="4500">
                <a:solidFill>
                  <a:schemeClr val="tx1">
                    <a:tint val="75000"/>
                  </a:schemeClr>
                </a:solidFill>
              </a:defRPr>
            </a:lvl3pPr>
            <a:lvl4pPr marL="3872699" indent="0">
              <a:buNone/>
              <a:defRPr sz="4000">
                <a:solidFill>
                  <a:schemeClr val="tx1">
                    <a:tint val="75000"/>
                  </a:schemeClr>
                </a:solidFill>
              </a:defRPr>
            </a:lvl4pPr>
            <a:lvl5pPr marL="5163598" indent="0">
              <a:buNone/>
              <a:defRPr sz="4000">
                <a:solidFill>
                  <a:schemeClr val="tx1">
                    <a:tint val="75000"/>
                  </a:schemeClr>
                </a:solidFill>
              </a:defRPr>
            </a:lvl5pPr>
            <a:lvl6pPr marL="6454498" indent="0">
              <a:buNone/>
              <a:defRPr sz="4000">
                <a:solidFill>
                  <a:schemeClr val="tx1">
                    <a:tint val="75000"/>
                  </a:schemeClr>
                </a:solidFill>
              </a:defRPr>
            </a:lvl6pPr>
            <a:lvl7pPr marL="7745397" indent="0">
              <a:buNone/>
              <a:defRPr sz="4000">
                <a:solidFill>
                  <a:schemeClr val="tx1">
                    <a:tint val="75000"/>
                  </a:schemeClr>
                </a:solidFill>
              </a:defRPr>
            </a:lvl7pPr>
            <a:lvl8pPr marL="9036297" indent="0">
              <a:buNone/>
              <a:defRPr sz="4000">
                <a:solidFill>
                  <a:schemeClr val="tx1">
                    <a:tint val="75000"/>
                  </a:schemeClr>
                </a:solidFill>
              </a:defRPr>
            </a:lvl8pPr>
            <a:lvl9pPr marL="10327196" indent="0">
              <a:buNone/>
              <a:defRPr sz="4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C5BB8488-DFED-47C6-AC3E-F06E955D068E}" type="datetime1">
              <a:rPr lang="en-US" altLang="en-US"/>
              <a:pPr/>
              <a:t>6/26/2020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92BB8A9-B86A-4D7C-ADCD-17C850931479}" type="slidenum">
              <a:rPr lang="en-US" altLang="en-US"/>
              <a:pPr/>
              <a:t>‹#›</a:t>
            </a:fld>
            <a:endParaRPr lang="en-US" altLang="en-US"/>
          </a:p>
        </p:txBody>
      </p:sp>
    </p:spTree>
    <p:extLst>
      <p:ext uri="{BB962C8B-B14F-4D97-AF65-F5344CB8AC3E}">
        <p14:creationId xmlns:p14="http://schemas.microsoft.com/office/powerpoint/2010/main" val="1877345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267651" y="47928662"/>
            <a:ext cx="92081908" cy="135568765"/>
          </a:xfrm>
        </p:spPr>
        <p:txBody>
          <a:bodyPr/>
          <a:lstStyle>
            <a:lvl1pPr>
              <a:defRPr sz="7900"/>
            </a:lvl1pPr>
            <a:lvl2pPr>
              <a:defRPr sz="6800"/>
            </a:lvl2pPr>
            <a:lvl3pPr>
              <a:defRPr sz="5700"/>
            </a:lvl3pPr>
            <a:lvl4pPr>
              <a:defRPr sz="5100"/>
            </a:lvl4pPr>
            <a:lvl5pPr>
              <a:defRPr sz="5100"/>
            </a:lvl5pPr>
            <a:lvl6pPr>
              <a:defRPr sz="5100"/>
            </a:lvl6pPr>
            <a:lvl7pPr>
              <a:defRPr sz="5100"/>
            </a:lvl7pPr>
            <a:lvl8pPr>
              <a:defRPr sz="5100"/>
            </a:lvl8pPr>
            <a:lvl9pPr>
              <a:defRPr sz="5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3062793" y="47928662"/>
            <a:ext cx="92081908" cy="135568765"/>
          </a:xfrm>
        </p:spPr>
        <p:txBody>
          <a:bodyPr/>
          <a:lstStyle>
            <a:lvl1pPr>
              <a:defRPr sz="7900"/>
            </a:lvl1pPr>
            <a:lvl2pPr>
              <a:defRPr sz="6800"/>
            </a:lvl2pPr>
            <a:lvl3pPr>
              <a:defRPr sz="5700"/>
            </a:lvl3pPr>
            <a:lvl4pPr>
              <a:defRPr sz="5100"/>
            </a:lvl4pPr>
            <a:lvl5pPr>
              <a:defRPr sz="5100"/>
            </a:lvl5pPr>
            <a:lvl6pPr>
              <a:defRPr sz="5100"/>
            </a:lvl6pPr>
            <a:lvl7pPr>
              <a:defRPr sz="5100"/>
            </a:lvl7pPr>
            <a:lvl8pPr>
              <a:defRPr sz="5100"/>
            </a:lvl8pPr>
            <a:lvl9pPr>
              <a:defRPr sz="5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137DDDD9-7361-4A41-B68D-EA900EA5DC23}" type="datetime1">
              <a:rPr lang="en-US" altLang="en-US"/>
              <a:pPr/>
              <a:t>6/26/2020</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AFAA5FD-3053-4ECE-A2C4-F914436F9C7E}" type="slidenum">
              <a:rPr lang="en-US" altLang="en-US"/>
              <a:pPr/>
              <a:t>‹#›</a:t>
            </a:fld>
            <a:endParaRPr lang="en-US" altLang="en-US"/>
          </a:p>
        </p:txBody>
      </p:sp>
    </p:spTree>
    <p:extLst>
      <p:ext uri="{BB962C8B-B14F-4D97-AF65-F5344CB8AC3E}">
        <p14:creationId xmlns:p14="http://schemas.microsoft.com/office/powerpoint/2010/main" val="2639693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9712" y="1285332"/>
            <a:ext cx="38514814" cy="5349346"/>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39714" y="7184476"/>
            <a:ext cx="18908219" cy="2994144"/>
          </a:xfrm>
        </p:spPr>
        <p:txBody>
          <a:bodyPr anchor="b"/>
          <a:lstStyle>
            <a:lvl1pPr marL="0" indent="0">
              <a:buNone/>
              <a:defRPr sz="6800" b="1"/>
            </a:lvl1pPr>
            <a:lvl2pPr marL="1290900" indent="0">
              <a:buNone/>
              <a:defRPr sz="5700" b="1"/>
            </a:lvl2pPr>
            <a:lvl3pPr marL="2581799" indent="0">
              <a:buNone/>
              <a:defRPr sz="5100" b="1"/>
            </a:lvl3pPr>
            <a:lvl4pPr marL="3872699" indent="0">
              <a:buNone/>
              <a:defRPr sz="4500" b="1"/>
            </a:lvl4pPr>
            <a:lvl5pPr marL="5163598" indent="0">
              <a:buNone/>
              <a:defRPr sz="4500" b="1"/>
            </a:lvl5pPr>
            <a:lvl6pPr marL="6454498" indent="0">
              <a:buNone/>
              <a:defRPr sz="4500" b="1"/>
            </a:lvl6pPr>
            <a:lvl7pPr marL="7745397" indent="0">
              <a:buNone/>
              <a:defRPr sz="4500" b="1"/>
            </a:lvl7pPr>
            <a:lvl8pPr marL="9036297" indent="0">
              <a:buNone/>
              <a:defRPr sz="4500" b="1"/>
            </a:lvl8pPr>
            <a:lvl9pPr marL="10327196" indent="0">
              <a:buNone/>
              <a:defRPr sz="4500" b="1"/>
            </a:lvl9pPr>
          </a:lstStyle>
          <a:p>
            <a:pPr lvl="0"/>
            <a:r>
              <a:rPr lang="en-US" smtClean="0"/>
              <a:t>Click to edit Master text styles</a:t>
            </a:r>
          </a:p>
        </p:txBody>
      </p:sp>
      <p:sp>
        <p:nvSpPr>
          <p:cNvPr id="4" name="Content Placeholder 3"/>
          <p:cNvSpPr>
            <a:spLocks noGrp="1"/>
          </p:cNvSpPr>
          <p:nvPr>
            <p:ph sz="half" idx="2"/>
          </p:nvPr>
        </p:nvSpPr>
        <p:spPr>
          <a:xfrm>
            <a:off x="2139714" y="10178620"/>
            <a:ext cx="18908219" cy="18492395"/>
          </a:xfrm>
        </p:spPr>
        <p:txBody>
          <a:bodyPr/>
          <a:lstStyle>
            <a:lvl1pPr>
              <a:defRPr sz="6800"/>
            </a:lvl1pPr>
            <a:lvl2pPr>
              <a:defRPr sz="5700"/>
            </a:lvl2pPr>
            <a:lvl3pPr>
              <a:defRPr sz="5100"/>
            </a:lvl3pPr>
            <a:lvl4pPr>
              <a:defRPr sz="4500"/>
            </a:lvl4pPr>
            <a:lvl5pPr>
              <a:defRPr sz="4500"/>
            </a:lvl5pPr>
            <a:lvl6pPr>
              <a:defRPr sz="4500"/>
            </a:lvl6pPr>
            <a:lvl7pPr>
              <a:defRPr sz="4500"/>
            </a:lvl7pPr>
            <a:lvl8pPr>
              <a:defRPr sz="4500"/>
            </a:lvl8pPr>
            <a:lvl9pPr>
              <a:defRPr sz="4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1738882" y="7184476"/>
            <a:ext cx="18915649" cy="2994144"/>
          </a:xfrm>
        </p:spPr>
        <p:txBody>
          <a:bodyPr anchor="b"/>
          <a:lstStyle>
            <a:lvl1pPr marL="0" indent="0">
              <a:buNone/>
              <a:defRPr sz="6800" b="1"/>
            </a:lvl1pPr>
            <a:lvl2pPr marL="1290900" indent="0">
              <a:buNone/>
              <a:defRPr sz="5700" b="1"/>
            </a:lvl2pPr>
            <a:lvl3pPr marL="2581799" indent="0">
              <a:buNone/>
              <a:defRPr sz="5100" b="1"/>
            </a:lvl3pPr>
            <a:lvl4pPr marL="3872699" indent="0">
              <a:buNone/>
              <a:defRPr sz="4500" b="1"/>
            </a:lvl4pPr>
            <a:lvl5pPr marL="5163598" indent="0">
              <a:buNone/>
              <a:defRPr sz="4500" b="1"/>
            </a:lvl5pPr>
            <a:lvl6pPr marL="6454498" indent="0">
              <a:buNone/>
              <a:defRPr sz="4500" b="1"/>
            </a:lvl6pPr>
            <a:lvl7pPr marL="7745397" indent="0">
              <a:buNone/>
              <a:defRPr sz="4500" b="1"/>
            </a:lvl7pPr>
            <a:lvl8pPr marL="9036297" indent="0">
              <a:buNone/>
              <a:defRPr sz="4500" b="1"/>
            </a:lvl8pPr>
            <a:lvl9pPr marL="10327196" indent="0">
              <a:buNone/>
              <a:defRPr sz="4500" b="1"/>
            </a:lvl9pPr>
          </a:lstStyle>
          <a:p>
            <a:pPr lvl="0"/>
            <a:r>
              <a:rPr lang="en-US" smtClean="0"/>
              <a:t>Click to edit Master text styles</a:t>
            </a:r>
          </a:p>
        </p:txBody>
      </p:sp>
      <p:sp>
        <p:nvSpPr>
          <p:cNvPr id="6" name="Content Placeholder 5"/>
          <p:cNvSpPr>
            <a:spLocks noGrp="1"/>
          </p:cNvSpPr>
          <p:nvPr>
            <p:ph sz="quarter" idx="4"/>
          </p:nvPr>
        </p:nvSpPr>
        <p:spPr>
          <a:xfrm>
            <a:off x="21738882" y="10178620"/>
            <a:ext cx="18915649" cy="18492395"/>
          </a:xfrm>
        </p:spPr>
        <p:txBody>
          <a:bodyPr/>
          <a:lstStyle>
            <a:lvl1pPr>
              <a:defRPr sz="6800"/>
            </a:lvl1pPr>
            <a:lvl2pPr>
              <a:defRPr sz="5700"/>
            </a:lvl2pPr>
            <a:lvl3pPr>
              <a:defRPr sz="5100"/>
            </a:lvl3pPr>
            <a:lvl4pPr>
              <a:defRPr sz="4500"/>
            </a:lvl4pPr>
            <a:lvl5pPr>
              <a:defRPr sz="4500"/>
            </a:lvl5pPr>
            <a:lvl6pPr>
              <a:defRPr sz="4500"/>
            </a:lvl6pPr>
            <a:lvl7pPr>
              <a:defRPr sz="4500"/>
            </a:lvl7pPr>
            <a:lvl8pPr>
              <a:defRPr sz="4500"/>
            </a:lvl8pPr>
            <a:lvl9pPr>
              <a:defRPr sz="4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CD55E9AF-8211-4078-9DCE-659160E46378}" type="datetime1">
              <a:rPr lang="en-US" altLang="en-US"/>
              <a:pPr/>
              <a:t>6/26/2020</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81E7199-D5DA-4FA2-B285-D1FE261D1DA8}" type="slidenum">
              <a:rPr lang="en-US" altLang="en-US"/>
              <a:pPr/>
              <a:t>‹#›</a:t>
            </a:fld>
            <a:endParaRPr lang="en-US" altLang="en-US"/>
          </a:p>
        </p:txBody>
      </p:sp>
    </p:spTree>
    <p:extLst>
      <p:ext uri="{BB962C8B-B14F-4D97-AF65-F5344CB8AC3E}">
        <p14:creationId xmlns:p14="http://schemas.microsoft.com/office/powerpoint/2010/main" val="225952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AA8EE7C8-2AC3-4875-ADBB-E29399358BF9}" type="datetime1">
              <a:rPr lang="en-US" altLang="en-US"/>
              <a:pPr/>
              <a:t>6/26/2020</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FD40AE3C-75C2-4AA4-8090-92E001060862}" type="slidenum">
              <a:rPr lang="en-US" altLang="en-US"/>
              <a:pPr/>
              <a:t>‹#›</a:t>
            </a:fld>
            <a:endParaRPr lang="en-US" altLang="en-US"/>
          </a:p>
        </p:txBody>
      </p:sp>
    </p:spTree>
    <p:extLst>
      <p:ext uri="{BB962C8B-B14F-4D97-AF65-F5344CB8AC3E}">
        <p14:creationId xmlns:p14="http://schemas.microsoft.com/office/powerpoint/2010/main" val="479205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8F8FBF3D-6861-4E82-A1BA-BFDFCEF7575B}" type="datetime1">
              <a:rPr lang="en-US" altLang="en-US"/>
              <a:pPr/>
              <a:t>6/26/2020</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8D415DC1-17F7-4D7D-BD8D-81A78CEB6E32}" type="slidenum">
              <a:rPr lang="en-US" altLang="en-US"/>
              <a:pPr/>
              <a:t>‹#›</a:t>
            </a:fld>
            <a:endParaRPr lang="en-US" altLang="en-US"/>
          </a:p>
        </p:txBody>
      </p:sp>
    </p:spTree>
    <p:extLst>
      <p:ext uri="{BB962C8B-B14F-4D97-AF65-F5344CB8AC3E}">
        <p14:creationId xmlns:p14="http://schemas.microsoft.com/office/powerpoint/2010/main" val="3754637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9718" y="1277897"/>
            <a:ext cx="14079009" cy="5438502"/>
          </a:xfrm>
        </p:spPr>
        <p:txBody>
          <a:bodyPr anchor="b"/>
          <a:lstStyle>
            <a:lvl1pPr algn="l">
              <a:defRPr sz="5700" b="1"/>
            </a:lvl1pPr>
          </a:lstStyle>
          <a:p>
            <a:r>
              <a:rPr lang="en-US" smtClean="0"/>
              <a:t>Click to edit Master title style</a:t>
            </a:r>
            <a:endParaRPr lang="en-US"/>
          </a:p>
        </p:txBody>
      </p:sp>
      <p:sp>
        <p:nvSpPr>
          <p:cNvPr id="3" name="Content Placeholder 2"/>
          <p:cNvSpPr>
            <a:spLocks noGrp="1"/>
          </p:cNvSpPr>
          <p:nvPr>
            <p:ph idx="1"/>
          </p:nvPr>
        </p:nvSpPr>
        <p:spPr>
          <a:xfrm>
            <a:off x="16731359" y="1277907"/>
            <a:ext cx="23923168" cy="27393112"/>
          </a:xfrm>
        </p:spPr>
        <p:txBody>
          <a:bodyPr/>
          <a:lstStyle>
            <a:lvl1pPr>
              <a:defRPr sz="9100"/>
            </a:lvl1pPr>
            <a:lvl2pPr>
              <a:defRPr sz="7900"/>
            </a:lvl2pPr>
            <a:lvl3pPr>
              <a:defRPr sz="6800"/>
            </a:lvl3pPr>
            <a:lvl4pPr>
              <a:defRPr sz="5700"/>
            </a:lvl4pPr>
            <a:lvl5pPr>
              <a:defRPr sz="5700"/>
            </a:lvl5pPr>
            <a:lvl6pPr>
              <a:defRPr sz="5700"/>
            </a:lvl6pPr>
            <a:lvl7pPr>
              <a:defRPr sz="5700"/>
            </a:lvl7pPr>
            <a:lvl8pPr>
              <a:defRPr sz="5700"/>
            </a:lvl8pPr>
            <a:lvl9pPr>
              <a:defRPr sz="5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39718" y="6716409"/>
            <a:ext cx="14079009" cy="21954610"/>
          </a:xfrm>
        </p:spPr>
        <p:txBody>
          <a:bodyPr/>
          <a:lstStyle>
            <a:lvl1pPr marL="0" indent="0">
              <a:buNone/>
              <a:defRPr sz="4000"/>
            </a:lvl1pPr>
            <a:lvl2pPr marL="1290900" indent="0">
              <a:buNone/>
              <a:defRPr sz="3400"/>
            </a:lvl2pPr>
            <a:lvl3pPr marL="2581799" indent="0">
              <a:buNone/>
              <a:defRPr sz="2800"/>
            </a:lvl3pPr>
            <a:lvl4pPr marL="3872699" indent="0">
              <a:buNone/>
              <a:defRPr sz="2500"/>
            </a:lvl4pPr>
            <a:lvl5pPr marL="5163598" indent="0">
              <a:buNone/>
              <a:defRPr sz="2500"/>
            </a:lvl5pPr>
            <a:lvl6pPr marL="6454498" indent="0">
              <a:buNone/>
              <a:defRPr sz="2500"/>
            </a:lvl6pPr>
            <a:lvl7pPr marL="7745397" indent="0">
              <a:buNone/>
              <a:defRPr sz="2500"/>
            </a:lvl7pPr>
            <a:lvl8pPr marL="9036297" indent="0">
              <a:buNone/>
              <a:defRPr sz="2500"/>
            </a:lvl8pPr>
            <a:lvl9pPr marL="10327196" indent="0">
              <a:buNone/>
              <a:defRPr sz="25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91AFCFEA-C384-41C2-8BED-EA4D1E09F74B}" type="datetime1">
              <a:rPr lang="en-US" altLang="en-US"/>
              <a:pPr/>
              <a:t>6/26/2020</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4654AE3-7281-450B-9A91-1246685E954B}" type="slidenum">
              <a:rPr lang="en-US" altLang="en-US"/>
              <a:pPr/>
              <a:t>‹#›</a:t>
            </a:fld>
            <a:endParaRPr lang="en-US" altLang="en-US"/>
          </a:p>
        </p:txBody>
      </p:sp>
    </p:spTree>
    <p:extLst>
      <p:ext uri="{BB962C8B-B14F-4D97-AF65-F5344CB8AC3E}">
        <p14:creationId xmlns:p14="http://schemas.microsoft.com/office/powerpoint/2010/main" val="2011873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7968" y="22467257"/>
            <a:ext cx="25676543" cy="2652387"/>
          </a:xfrm>
        </p:spPr>
        <p:txBody>
          <a:bodyPr anchor="b"/>
          <a:lstStyle>
            <a:lvl1pPr algn="l">
              <a:defRPr sz="5700" b="1"/>
            </a:lvl1pPr>
          </a:lstStyle>
          <a:p>
            <a:r>
              <a:rPr lang="en-US" smtClean="0"/>
              <a:t>Click to edit Master title style</a:t>
            </a:r>
            <a:endParaRPr lang="en-US"/>
          </a:p>
        </p:txBody>
      </p:sp>
      <p:sp>
        <p:nvSpPr>
          <p:cNvPr id="3" name="Picture Placeholder 2"/>
          <p:cNvSpPr>
            <a:spLocks noGrp="1"/>
          </p:cNvSpPr>
          <p:nvPr>
            <p:ph type="pic" idx="1"/>
          </p:nvPr>
        </p:nvSpPr>
        <p:spPr>
          <a:xfrm>
            <a:off x="8387968" y="2867845"/>
            <a:ext cx="25676543" cy="19257645"/>
          </a:xfrm>
        </p:spPr>
        <p:txBody>
          <a:bodyPr rtlCol="0">
            <a:normAutofit/>
          </a:bodyPr>
          <a:lstStyle>
            <a:lvl1pPr marL="0" indent="0">
              <a:buNone/>
              <a:defRPr sz="9100"/>
            </a:lvl1pPr>
            <a:lvl2pPr marL="1290900" indent="0">
              <a:buNone/>
              <a:defRPr sz="7900"/>
            </a:lvl2pPr>
            <a:lvl3pPr marL="2581799" indent="0">
              <a:buNone/>
              <a:defRPr sz="6800"/>
            </a:lvl3pPr>
            <a:lvl4pPr marL="3872699" indent="0">
              <a:buNone/>
              <a:defRPr sz="5700"/>
            </a:lvl4pPr>
            <a:lvl5pPr marL="5163598" indent="0">
              <a:buNone/>
              <a:defRPr sz="5700"/>
            </a:lvl5pPr>
            <a:lvl6pPr marL="6454498" indent="0">
              <a:buNone/>
              <a:defRPr sz="5700"/>
            </a:lvl6pPr>
            <a:lvl7pPr marL="7745397" indent="0">
              <a:buNone/>
              <a:defRPr sz="5700"/>
            </a:lvl7pPr>
            <a:lvl8pPr marL="9036297" indent="0">
              <a:buNone/>
              <a:defRPr sz="5700"/>
            </a:lvl8pPr>
            <a:lvl9pPr marL="10327196" indent="0">
              <a:buNone/>
              <a:defRPr sz="5700"/>
            </a:lvl9pPr>
          </a:lstStyle>
          <a:p>
            <a:pPr lvl="0"/>
            <a:endParaRPr lang="en-US" noProof="0" dirty="0"/>
          </a:p>
        </p:txBody>
      </p:sp>
      <p:sp>
        <p:nvSpPr>
          <p:cNvPr id="4" name="Text Placeholder 3"/>
          <p:cNvSpPr>
            <a:spLocks noGrp="1"/>
          </p:cNvSpPr>
          <p:nvPr>
            <p:ph type="body" sz="half" idx="2"/>
          </p:nvPr>
        </p:nvSpPr>
        <p:spPr>
          <a:xfrm>
            <a:off x="8387968" y="25119642"/>
            <a:ext cx="25676543" cy="3766829"/>
          </a:xfrm>
        </p:spPr>
        <p:txBody>
          <a:bodyPr/>
          <a:lstStyle>
            <a:lvl1pPr marL="0" indent="0">
              <a:buNone/>
              <a:defRPr sz="4000"/>
            </a:lvl1pPr>
            <a:lvl2pPr marL="1290900" indent="0">
              <a:buNone/>
              <a:defRPr sz="3400"/>
            </a:lvl2pPr>
            <a:lvl3pPr marL="2581799" indent="0">
              <a:buNone/>
              <a:defRPr sz="2800"/>
            </a:lvl3pPr>
            <a:lvl4pPr marL="3872699" indent="0">
              <a:buNone/>
              <a:defRPr sz="2500"/>
            </a:lvl4pPr>
            <a:lvl5pPr marL="5163598" indent="0">
              <a:buNone/>
              <a:defRPr sz="2500"/>
            </a:lvl5pPr>
            <a:lvl6pPr marL="6454498" indent="0">
              <a:buNone/>
              <a:defRPr sz="2500"/>
            </a:lvl6pPr>
            <a:lvl7pPr marL="7745397" indent="0">
              <a:buNone/>
              <a:defRPr sz="2500"/>
            </a:lvl7pPr>
            <a:lvl8pPr marL="9036297" indent="0">
              <a:buNone/>
              <a:defRPr sz="2500"/>
            </a:lvl8pPr>
            <a:lvl9pPr marL="10327196" indent="0">
              <a:buNone/>
              <a:defRPr sz="25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DC4A181-050E-40EF-AFC6-75DD801A6981}" type="datetime1">
              <a:rPr lang="en-US" altLang="en-US"/>
              <a:pPr/>
              <a:t>6/26/2020</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E6D1DAA-F3E0-4770-AE7C-515F618802CA}" type="slidenum">
              <a:rPr lang="en-US" altLang="en-US"/>
              <a:pPr/>
              <a:t>‹#›</a:t>
            </a:fld>
            <a:endParaRPr lang="en-US" altLang="en-US"/>
          </a:p>
        </p:txBody>
      </p:sp>
    </p:spTree>
    <p:extLst>
      <p:ext uri="{BB962C8B-B14F-4D97-AF65-F5344CB8AC3E}">
        <p14:creationId xmlns:p14="http://schemas.microsoft.com/office/powerpoint/2010/main" val="4293682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136882" y="1284267"/>
            <a:ext cx="38520475" cy="5349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58180" tIns="129090" rIns="258180" bIns="12909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2136882" y="7490678"/>
            <a:ext cx="38520475" cy="21179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58180" tIns="129090" rIns="258180" bIns="12909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2136882" y="29747777"/>
            <a:ext cx="9990983" cy="1708819"/>
          </a:xfrm>
          <a:prstGeom prst="rect">
            <a:avLst/>
          </a:prstGeom>
        </p:spPr>
        <p:txBody>
          <a:bodyPr vert="horz" wrap="square" lIns="258180" tIns="129090" rIns="258180" bIns="129090" numCol="1" anchor="ctr" anchorCtr="0" compatLnSpc="1">
            <a:prstTxWarp prst="textNoShape">
              <a:avLst/>
            </a:prstTxWarp>
          </a:bodyPr>
          <a:lstStyle>
            <a:lvl1pPr>
              <a:defRPr sz="3400">
                <a:solidFill>
                  <a:srgbClr val="898989"/>
                </a:solidFill>
                <a:latin typeface="Calibri" panose="020F0502020204030204" pitchFamily="34" charset="0"/>
              </a:defRPr>
            </a:lvl1pPr>
          </a:lstStyle>
          <a:p>
            <a:fld id="{B323FA88-75E4-49C7-BEC6-F9965EC20605}" type="datetime1">
              <a:rPr lang="en-US" altLang="en-US"/>
              <a:pPr/>
              <a:t>6/26/2020</a:t>
            </a:fld>
            <a:endParaRPr lang="en-US" altLang="en-US"/>
          </a:p>
        </p:txBody>
      </p:sp>
      <p:sp>
        <p:nvSpPr>
          <p:cNvPr id="5" name="Footer Placeholder 4"/>
          <p:cNvSpPr>
            <a:spLocks noGrp="1"/>
          </p:cNvSpPr>
          <p:nvPr>
            <p:ph type="ftr" sz="quarter" idx="3"/>
          </p:nvPr>
        </p:nvSpPr>
        <p:spPr>
          <a:xfrm>
            <a:off x="14618535" y="29747777"/>
            <a:ext cx="13557169" cy="1708819"/>
          </a:xfrm>
          <a:prstGeom prst="rect">
            <a:avLst/>
          </a:prstGeom>
        </p:spPr>
        <p:txBody>
          <a:bodyPr vert="horz" lIns="258180" tIns="129090" rIns="258180" bIns="129090" rtlCol="0" anchor="ctr"/>
          <a:lstStyle>
            <a:lvl1pPr algn="ctr" defTabSz="1290900" fontAlgn="auto">
              <a:spcBef>
                <a:spcPts val="0"/>
              </a:spcBef>
              <a:spcAft>
                <a:spcPts val="0"/>
              </a:spcAft>
              <a:defRPr sz="34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30666374" y="29747777"/>
            <a:ext cx="9990983" cy="1708819"/>
          </a:xfrm>
          <a:prstGeom prst="rect">
            <a:avLst/>
          </a:prstGeom>
        </p:spPr>
        <p:txBody>
          <a:bodyPr vert="horz" wrap="square" lIns="258180" tIns="129090" rIns="258180" bIns="129090" numCol="1" anchor="ctr" anchorCtr="0" compatLnSpc="1">
            <a:prstTxWarp prst="textNoShape">
              <a:avLst/>
            </a:prstTxWarp>
          </a:bodyPr>
          <a:lstStyle>
            <a:lvl1pPr algn="r">
              <a:defRPr sz="3400">
                <a:solidFill>
                  <a:srgbClr val="898989"/>
                </a:solidFill>
                <a:latin typeface="Calibri" panose="020F0502020204030204" pitchFamily="34" charset="0"/>
              </a:defRPr>
            </a:lvl1pPr>
          </a:lstStyle>
          <a:p>
            <a:fld id="{C3D10470-298E-4D0F-AD83-57995CA7CF3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90638" rtl="0" eaLnBrk="0" fontAlgn="base" hangingPunct="0">
        <a:spcBef>
          <a:spcPct val="0"/>
        </a:spcBef>
        <a:spcAft>
          <a:spcPct val="0"/>
        </a:spcAft>
        <a:defRPr sz="12400" kern="1200">
          <a:solidFill>
            <a:schemeClr val="tx1"/>
          </a:solidFill>
          <a:latin typeface="+mj-lt"/>
          <a:ea typeface="MS PGothic" panose="020B0600070205080204" pitchFamily="34" charset="-128"/>
          <a:cs typeface="ＭＳ Ｐゴシック" charset="-128"/>
        </a:defRPr>
      </a:lvl1pPr>
      <a:lvl2pPr algn="ctr" defTabSz="1290638" rtl="0" eaLnBrk="0" fontAlgn="base" hangingPunct="0">
        <a:spcBef>
          <a:spcPct val="0"/>
        </a:spcBef>
        <a:spcAft>
          <a:spcPct val="0"/>
        </a:spcAft>
        <a:defRPr sz="12400">
          <a:solidFill>
            <a:schemeClr val="tx1"/>
          </a:solidFill>
          <a:latin typeface="Corbel" charset="0"/>
          <a:ea typeface="MS PGothic" panose="020B0600070205080204" pitchFamily="34" charset="-128"/>
          <a:cs typeface="ＭＳ Ｐゴシック" charset="-128"/>
        </a:defRPr>
      </a:lvl2pPr>
      <a:lvl3pPr algn="ctr" defTabSz="1290638" rtl="0" eaLnBrk="0" fontAlgn="base" hangingPunct="0">
        <a:spcBef>
          <a:spcPct val="0"/>
        </a:spcBef>
        <a:spcAft>
          <a:spcPct val="0"/>
        </a:spcAft>
        <a:defRPr sz="12400">
          <a:solidFill>
            <a:schemeClr val="tx1"/>
          </a:solidFill>
          <a:latin typeface="Corbel" charset="0"/>
          <a:ea typeface="MS PGothic" panose="020B0600070205080204" pitchFamily="34" charset="-128"/>
          <a:cs typeface="ＭＳ Ｐゴシック" charset="-128"/>
        </a:defRPr>
      </a:lvl3pPr>
      <a:lvl4pPr algn="ctr" defTabSz="1290638" rtl="0" eaLnBrk="0" fontAlgn="base" hangingPunct="0">
        <a:spcBef>
          <a:spcPct val="0"/>
        </a:spcBef>
        <a:spcAft>
          <a:spcPct val="0"/>
        </a:spcAft>
        <a:defRPr sz="12400">
          <a:solidFill>
            <a:schemeClr val="tx1"/>
          </a:solidFill>
          <a:latin typeface="Corbel" charset="0"/>
          <a:ea typeface="MS PGothic" panose="020B0600070205080204" pitchFamily="34" charset="-128"/>
          <a:cs typeface="ＭＳ Ｐゴシック" charset="-128"/>
        </a:defRPr>
      </a:lvl4pPr>
      <a:lvl5pPr algn="ctr" defTabSz="1290638" rtl="0" eaLnBrk="0" fontAlgn="base" hangingPunct="0">
        <a:spcBef>
          <a:spcPct val="0"/>
        </a:spcBef>
        <a:spcAft>
          <a:spcPct val="0"/>
        </a:spcAft>
        <a:defRPr sz="12400">
          <a:solidFill>
            <a:schemeClr val="tx1"/>
          </a:solidFill>
          <a:latin typeface="Corbel" charset="0"/>
          <a:ea typeface="MS PGothic" panose="020B0600070205080204" pitchFamily="34" charset="-128"/>
          <a:cs typeface="ＭＳ Ｐゴシック" charset="-128"/>
        </a:defRPr>
      </a:lvl5pPr>
      <a:lvl6pPr marL="457200" algn="ctr" defTabSz="1290638" rtl="0" fontAlgn="base">
        <a:spcBef>
          <a:spcPct val="0"/>
        </a:spcBef>
        <a:spcAft>
          <a:spcPct val="0"/>
        </a:spcAft>
        <a:defRPr sz="12400">
          <a:solidFill>
            <a:schemeClr val="tx1"/>
          </a:solidFill>
          <a:latin typeface="Calibri" charset="0"/>
        </a:defRPr>
      </a:lvl6pPr>
      <a:lvl7pPr marL="914400" algn="ctr" defTabSz="1290638" rtl="0" fontAlgn="base">
        <a:spcBef>
          <a:spcPct val="0"/>
        </a:spcBef>
        <a:spcAft>
          <a:spcPct val="0"/>
        </a:spcAft>
        <a:defRPr sz="12400">
          <a:solidFill>
            <a:schemeClr val="tx1"/>
          </a:solidFill>
          <a:latin typeface="Calibri" charset="0"/>
        </a:defRPr>
      </a:lvl7pPr>
      <a:lvl8pPr marL="1371600" algn="ctr" defTabSz="1290638" rtl="0" fontAlgn="base">
        <a:spcBef>
          <a:spcPct val="0"/>
        </a:spcBef>
        <a:spcAft>
          <a:spcPct val="0"/>
        </a:spcAft>
        <a:defRPr sz="12400">
          <a:solidFill>
            <a:schemeClr val="tx1"/>
          </a:solidFill>
          <a:latin typeface="Calibri" charset="0"/>
        </a:defRPr>
      </a:lvl8pPr>
      <a:lvl9pPr marL="1828800" algn="ctr" defTabSz="1290638" rtl="0" fontAlgn="base">
        <a:spcBef>
          <a:spcPct val="0"/>
        </a:spcBef>
        <a:spcAft>
          <a:spcPct val="0"/>
        </a:spcAft>
        <a:defRPr sz="12400">
          <a:solidFill>
            <a:schemeClr val="tx1"/>
          </a:solidFill>
          <a:latin typeface="Calibri" charset="0"/>
        </a:defRPr>
      </a:lvl9pPr>
    </p:titleStyle>
    <p:bodyStyle>
      <a:lvl1pPr marL="966788" indent="-966788" algn="l" defTabSz="1290638" rtl="0" eaLnBrk="0" fontAlgn="base" hangingPunct="0">
        <a:spcBef>
          <a:spcPct val="20000"/>
        </a:spcBef>
        <a:spcAft>
          <a:spcPct val="0"/>
        </a:spcAft>
        <a:buFont typeface="Arial" panose="020B0604020202020204" pitchFamily="34" charset="0"/>
        <a:buChar char="•"/>
        <a:defRPr sz="9100" kern="1200">
          <a:solidFill>
            <a:schemeClr val="tx1"/>
          </a:solidFill>
          <a:latin typeface="+mn-lt"/>
          <a:ea typeface="MS PGothic" panose="020B0600070205080204" pitchFamily="34" charset="-128"/>
          <a:cs typeface="ＭＳ Ｐゴシック" charset="-128"/>
        </a:defRPr>
      </a:lvl1pPr>
      <a:lvl2pPr marL="2097088" indent="-806450" algn="l" defTabSz="1290638" rtl="0" eaLnBrk="0" fontAlgn="base" hangingPunct="0">
        <a:spcBef>
          <a:spcPct val="20000"/>
        </a:spcBef>
        <a:spcAft>
          <a:spcPct val="0"/>
        </a:spcAft>
        <a:buFont typeface="Arial" panose="020B0604020202020204" pitchFamily="34" charset="0"/>
        <a:buChar char="–"/>
        <a:defRPr sz="7900" kern="1200">
          <a:solidFill>
            <a:schemeClr val="tx1"/>
          </a:solidFill>
          <a:latin typeface="+mn-lt"/>
          <a:ea typeface="MS PGothic" panose="020B0600070205080204" pitchFamily="34" charset="-128"/>
          <a:cs typeface="+mn-cs"/>
        </a:defRPr>
      </a:lvl2pPr>
      <a:lvl3pPr marL="3225800" indent="-644525" algn="l" defTabSz="1290638" rtl="0" eaLnBrk="0" fontAlgn="base" hangingPunct="0">
        <a:spcBef>
          <a:spcPct val="20000"/>
        </a:spcBef>
        <a:spcAft>
          <a:spcPct val="0"/>
        </a:spcAft>
        <a:buFont typeface="Arial" panose="020B0604020202020204" pitchFamily="34" charset="0"/>
        <a:buChar char="•"/>
        <a:defRPr sz="6800" kern="1200">
          <a:solidFill>
            <a:schemeClr val="tx1"/>
          </a:solidFill>
          <a:latin typeface="+mn-lt"/>
          <a:ea typeface="MS PGothic" panose="020B0600070205080204" pitchFamily="34" charset="-128"/>
          <a:cs typeface="+mn-cs"/>
        </a:defRPr>
      </a:lvl3pPr>
      <a:lvl4pPr marL="4518025" indent="-644525" algn="l" defTabSz="1290638" rtl="0" eaLnBrk="0" fontAlgn="base" hangingPunct="0">
        <a:spcBef>
          <a:spcPct val="20000"/>
        </a:spcBef>
        <a:spcAft>
          <a:spcPct val="0"/>
        </a:spcAft>
        <a:buFont typeface="Arial" panose="020B0604020202020204" pitchFamily="34" charset="0"/>
        <a:buChar char="–"/>
        <a:defRPr sz="5700" kern="1200">
          <a:solidFill>
            <a:schemeClr val="tx1"/>
          </a:solidFill>
          <a:latin typeface="+mn-lt"/>
          <a:ea typeface="MS PGothic" panose="020B0600070205080204" pitchFamily="34" charset="-128"/>
          <a:cs typeface="+mn-cs"/>
        </a:defRPr>
      </a:lvl4pPr>
      <a:lvl5pPr marL="5808663" indent="-644525" algn="l" defTabSz="1290638" rtl="0" eaLnBrk="0" fontAlgn="base" hangingPunct="0">
        <a:spcBef>
          <a:spcPct val="20000"/>
        </a:spcBef>
        <a:spcAft>
          <a:spcPct val="0"/>
        </a:spcAft>
        <a:buFont typeface="Arial" panose="020B0604020202020204" pitchFamily="34" charset="0"/>
        <a:buChar char="»"/>
        <a:defRPr sz="5700" kern="1200">
          <a:solidFill>
            <a:schemeClr val="tx1"/>
          </a:solidFill>
          <a:latin typeface="+mn-lt"/>
          <a:ea typeface="MS PGothic" panose="020B0600070205080204" pitchFamily="34" charset="-128"/>
          <a:cs typeface="+mn-cs"/>
        </a:defRPr>
      </a:lvl5pPr>
      <a:lvl6pPr marL="7099947" indent="-645450" algn="l" defTabSz="1290900" rtl="0" eaLnBrk="1" latinLnBrk="0" hangingPunct="1">
        <a:spcBef>
          <a:spcPct val="20000"/>
        </a:spcBef>
        <a:buFont typeface="Arial"/>
        <a:buChar char="•"/>
        <a:defRPr sz="5700" kern="1200">
          <a:solidFill>
            <a:schemeClr val="tx1"/>
          </a:solidFill>
          <a:latin typeface="+mn-lt"/>
          <a:ea typeface="+mn-ea"/>
          <a:cs typeface="+mn-cs"/>
        </a:defRPr>
      </a:lvl6pPr>
      <a:lvl7pPr marL="8390847" indent="-645450" algn="l" defTabSz="1290900" rtl="0" eaLnBrk="1" latinLnBrk="0" hangingPunct="1">
        <a:spcBef>
          <a:spcPct val="20000"/>
        </a:spcBef>
        <a:buFont typeface="Arial"/>
        <a:buChar char="•"/>
        <a:defRPr sz="5700" kern="1200">
          <a:solidFill>
            <a:schemeClr val="tx1"/>
          </a:solidFill>
          <a:latin typeface="+mn-lt"/>
          <a:ea typeface="+mn-ea"/>
          <a:cs typeface="+mn-cs"/>
        </a:defRPr>
      </a:lvl7pPr>
      <a:lvl8pPr marL="9681746" indent="-645450" algn="l" defTabSz="1290900" rtl="0" eaLnBrk="1" latinLnBrk="0" hangingPunct="1">
        <a:spcBef>
          <a:spcPct val="20000"/>
        </a:spcBef>
        <a:buFont typeface="Arial"/>
        <a:buChar char="•"/>
        <a:defRPr sz="5700" kern="1200">
          <a:solidFill>
            <a:schemeClr val="tx1"/>
          </a:solidFill>
          <a:latin typeface="+mn-lt"/>
          <a:ea typeface="+mn-ea"/>
          <a:cs typeface="+mn-cs"/>
        </a:defRPr>
      </a:lvl8pPr>
      <a:lvl9pPr marL="10972646" indent="-645450" algn="l" defTabSz="1290900" rtl="0" eaLnBrk="1" latinLnBrk="0" hangingPunct="1">
        <a:spcBef>
          <a:spcPct val="20000"/>
        </a:spcBef>
        <a:buFont typeface="Arial"/>
        <a:buChar char="•"/>
        <a:defRPr sz="5700" kern="1200">
          <a:solidFill>
            <a:schemeClr val="tx1"/>
          </a:solidFill>
          <a:latin typeface="+mn-lt"/>
          <a:ea typeface="+mn-ea"/>
          <a:cs typeface="+mn-cs"/>
        </a:defRPr>
      </a:lvl9pPr>
    </p:bodyStyle>
    <p:otherStyle>
      <a:defPPr>
        <a:defRPr lang="en-US"/>
      </a:defPPr>
      <a:lvl1pPr marL="0" algn="l" defTabSz="1290900" rtl="0" eaLnBrk="1" latinLnBrk="0" hangingPunct="1">
        <a:defRPr sz="5100" kern="1200">
          <a:solidFill>
            <a:schemeClr val="tx1"/>
          </a:solidFill>
          <a:latin typeface="+mn-lt"/>
          <a:ea typeface="+mn-ea"/>
          <a:cs typeface="+mn-cs"/>
        </a:defRPr>
      </a:lvl1pPr>
      <a:lvl2pPr marL="1290900" algn="l" defTabSz="1290900" rtl="0" eaLnBrk="1" latinLnBrk="0" hangingPunct="1">
        <a:defRPr sz="5100" kern="1200">
          <a:solidFill>
            <a:schemeClr val="tx1"/>
          </a:solidFill>
          <a:latin typeface="+mn-lt"/>
          <a:ea typeface="+mn-ea"/>
          <a:cs typeface="+mn-cs"/>
        </a:defRPr>
      </a:lvl2pPr>
      <a:lvl3pPr marL="2581799" algn="l" defTabSz="1290900" rtl="0" eaLnBrk="1" latinLnBrk="0" hangingPunct="1">
        <a:defRPr sz="5100" kern="1200">
          <a:solidFill>
            <a:schemeClr val="tx1"/>
          </a:solidFill>
          <a:latin typeface="+mn-lt"/>
          <a:ea typeface="+mn-ea"/>
          <a:cs typeface="+mn-cs"/>
        </a:defRPr>
      </a:lvl3pPr>
      <a:lvl4pPr marL="3872699" algn="l" defTabSz="1290900" rtl="0" eaLnBrk="1" latinLnBrk="0" hangingPunct="1">
        <a:defRPr sz="5100" kern="1200">
          <a:solidFill>
            <a:schemeClr val="tx1"/>
          </a:solidFill>
          <a:latin typeface="+mn-lt"/>
          <a:ea typeface="+mn-ea"/>
          <a:cs typeface="+mn-cs"/>
        </a:defRPr>
      </a:lvl4pPr>
      <a:lvl5pPr marL="5163598" algn="l" defTabSz="1290900" rtl="0" eaLnBrk="1" latinLnBrk="0" hangingPunct="1">
        <a:defRPr sz="5100" kern="1200">
          <a:solidFill>
            <a:schemeClr val="tx1"/>
          </a:solidFill>
          <a:latin typeface="+mn-lt"/>
          <a:ea typeface="+mn-ea"/>
          <a:cs typeface="+mn-cs"/>
        </a:defRPr>
      </a:lvl5pPr>
      <a:lvl6pPr marL="6454498" algn="l" defTabSz="1290900" rtl="0" eaLnBrk="1" latinLnBrk="0" hangingPunct="1">
        <a:defRPr sz="5100" kern="1200">
          <a:solidFill>
            <a:schemeClr val="tx1"/>
          </a:solidFill>
          <a:latin typeface="+mn-lt"/>
          <a:ea typeface="+mn-ea"/>
          <a:cs typeface="+mn-cs"/>
        </a:defRPr>
      </a:lvl6pPr>
      <a:lvl7pPr marL="7745397" algn="l" defTabSz="1290900" rtl="0" eaLnBrk="1" latinLnBrk="0" hangingPunct="1">
        <a:defRPr sz="5100" kern="1200">
          <a:solidFill>
            <a:schemeClr val="tx1"/>
          </a:solidFill>
          <a:latin typeface="+mn-lt"/>
          <a:ea typeface="+mn-ea"/>
          <a:cs typeface="+mn-cs"/>
        </a:defRPr>
      </a:lvl7pPr>
      <a:lvl8pPr marL="9036297" algn="l" defTabSz="1290900" rtl="0" eaLnBrk="1" latinLnBrk="0" hangingPunct="1">
        <a:defRPr sz="5100" kern="1200">
          <a:solidFill>
            <a:schemeClr val="tx1"/>
          </a:solidFill>
          <a:latin typeface="+mn-lt"/>
          <a:ea typeface="+mn-ea"/>
          <a:cs typeface="+mn-cs"/>
        </a:defRPr>
      </a:lvl8pPr>
      <a:lvl9pPr marL="10327196" algn="l" defTabSz="1290900" rtl="0" eaLnBrk="1" latinLnBrk="0" hangingPunct="1">
        <a:defRPr sz="5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3"/>
          <a:stretch>
            <a:fillRect/>
          </a:stretch>
        </p:blipFill>
        <p:spPr>
          <a:xfrm>
            <a:off x="10023182" y="24283832"/>
            <a:ext cx="10972800" cy="6753878"/>
          </a:xfrm>
          <a:prstGeom prst="rect">
            <a:avLst/>
          </a:prstGeom>
        </p:spPr>
      </p:pic>
      <p:pic>
        <p:nvPicPr>
          <p:cNvPr id="10" name="Picture 9"/>
          <p:cNvPicPr>
            <a:picLocks noChangeAspect="1"/>
          </p:cNvPicPr>
          <p:nvPr/>
        </p:nvPicPr>
        <p:blipFill>
          <a:blip r:embed="rId4"/>
          <a:stretch>
            <a:fillRect/>
          </a:stretch>
        </p:blipFill>
        <p:spPr>
          <a:xfrm>
            <a:off x="10023182" y="17529954"/>
            <a:ext cx="10972800" cy="6753878"/>
          </a:xfrm>
          <a:prstGeom prst="rect">
            <a:avLst/>
          </a:prstGeom>
        </p:spPr>
      </p:pic>
      <p:sp>
        <p:nvSpPr>
          <p:cNvPr id="26" name="TextBox 25"/>
          <p:cNvSpPr txBox="1"/>
          <p:nvPr/>
        </p:nvSpPr>
        <p:spPr>
          <a:xfrm>
            <a:off x="22162168" y="24271144"/>
            <a:ext cx="19847845" cy="4585871"/>
          </a:xfrm>
          <a:prstGeom prst="rect">
            <a:avLst/>
          </a:prstGeom>
          <a:noFill/>
        </p:spPr>
        <p:txBody>
          <a:bodyPr wrap="square" rtlCol="0">
            <a:spAutoFit/>
          </a:bodyPr>
          <a:lstStyle/>
          <a:p>
            <a:pPr marL="571500" indent="-571500">
              <a:spcAft>
                <a:spcPts val="0"/>
              </a:spcAft>
              <a:buFont typeface="Wingdings" panose="05000000000000000000" pitchFamily="2" charset="2"/>
              <a:buChar char="v"/>
            </a:pPr>
            <a:r>
              <a:rPr lang="en-US" sz="2800" dirty="0" smtClean="0"/>
              <a:t>Among people in HIV care, from 2005 to 2015, unadjusted all-cause hospitalization rates:</a:t>
            </a:r>
          </a:p>
          <a:p>
            <a:pPr marL="1371600" indent="-457200">
              <a:spcAft>
                <a:spcPts val="0"/>
              </a:spcAft>
              <a:buFont typeface="+mj-lt"/>
              <a:buAutoNum type="arabicPeriod"/>
            </a:pPr>
            <a:r>
              <a:rPr lang="en-US" sz="2800" dirty="0" smtClean="0"/>
              <a:t>Decreased for almost all racial, ethnic, and gender groups</a:t>
            </a:r>
          </a:p>
          <a:p>
            <a:pPr marL="1371600" indent="-457200">
              <a:spcAft>
                <a:spcPts val="1200"/>
              </a:spcAft>
              <a:buFont typeface="+mj-lt"/>
              <a:buAutoNum type="arabicPeriod"/>
            </a:pPr>
            <a:r>
              <a:rPr lang="en-US" sz="2800" dirty="0" smtClean="0"/>
              <a:t>Were generally highest for Black cisgender women</a:t>
            </a:r>
          </a:p>
          <a:p>
            <a:pPr marL="571500" indent="-571500">
              <a:spcAft>
                <a:spcPts val="1200"/>
              </a:spcAft>
              <a:buFont typeface="Wingdings" panose="05000000000000000000" pitchFamily="2" charset="2"/>
              <a:buChar char="v"/>
            </a:pPr>
            <a:r>
              <a:rPr lang="en-US" sz="2800" dirty="0" smtClean="0"/>
              <a:t>After adjusting for changes in VL and CD4 count, all-cause hospitalization rates were stable over time in all groups.</a:t>
            </a:r>
          </a:p>
          <a:p>
            <a:pPr marL="571500" indent="-571500">
              <a:spcAft>
                <a:spcPts val="1200"/>
              </a:spcAft>
              <a:buFont typeface="Wingdings" panose="05000000000000000000" pitchFamily="2" charset="2"/>
              <a:buChar char="v"/>
            </a:pPr>
            <a:r>
              <a:rPr lang="en-US" sz="2800" dirty="0" smtClean="0"/>
              <a:t>Rates were higher for Black, Hispanic, and Indigenous vs. White patients for all-cause and several cause-specific hospitalizations.</a:t>
            </a:r>
          </a:p>
          <a:p>
            <a:pPr marL="571500" indent="-571500">
              <a:spcAft>
                <a:spcPts val="1200"/>
              </a:spcAft>
              <a:buFont typeface="Wingdings" panose="05000000000000000000" pitchFamily="2" charset="2"/>
              <a:buChar char="v"/>
            </a:pPr>
            <a:r>
              <a:rPr lang="en-US" sz="2800" dirty="0" smtClean="0"/>
              <a:t>Disparities persisted in </a:t>
            </a:r>
            <a:r>
              <a:rPr lang="en-US" sz="2800" dirty="0" smtClean="0"/>
              <a:t>analyses adjusted for VL and CD4 count. </a:t>
            </a:r>
            <a:r>
              <a:rPr lang="en-US" sz="2800" dirty="0" smtClean="0"/>
              <a:t>Other possible contributors to hospitalization disparities include clinical factors such as differences in comorbidities, and structural factors such as stigma and limited access to non-HIV care.</a:t>
            </a:r>
          </a:p>
        </p:txBody>
      </p:sp>
      <p:sp>
        <p:nvSpPr>
          <p:cNvPr id="7" name="TextBox 6"/>
          <p:cNvSpPr txBox="1">
            <a:spLocks noChangeArrowheads="1"/>
          </p:cNvSpPr>
          <p:nvPr/>
        </p:nvSpPr>
        <p:spPr bwMode="auto">
          <a:xfrm>
            <a:off x="785815" y="5887885"/>
            <a:ext cx="7588166" cy="724632"/>
          </a:xfrm>
          <a:prstGeom prst="rect">
            <a:avLst/>
          </a:prstGeom>
          <a:gradFill rotWithShape="1">
            <a:gsLst>
              <a:gs pos="0">
                <a:srgbClr val="6FA8F7"/>
              </a:gs>
              <a:gs pos="75000">
                <a:srgbClr val="00348A"/>
              </a:gs>
              <a:gs pos="100000">
                <a:srgbClr val="00348A"/>
              </a:gs>
            </a:gsLst>
            <a:lin ang="5400000"/>
          </a:gradFill>
          <a:ln w="9525">
            <a:solidFill>
              <a:srgbClr val="00348A"/>
            </a:solidFill>
            <a:miter lim="800000"/>
            <a:headEnd/>
            <a:tailEnd/>
          </a:ln>
          <a:effectLst>
            <a:outerShdw blurRad="40000" dist="23000" dir="5400000" rotWithShape="0">
              <a:srgbClr val="808080">
                <a:alpha val="34999"/>
              </a:srgbClr>
            </a:outerShdw>
          </a:effectLst>
        </p:spPr>
        <p:txBody>
          <a:bodyPr wrap="square" lIns="182880" tIns="23532" rIns="47064" bIns="23532">
            <a:spAutoFit/>
          </a:bodyPr>
          <a:lstStyle/>
          <a:p>
            <a:pPr defTabSz="1290900" fontAlgn="auto">
              <a:spcBef>
                <a:spcPts val="0"/>
              </a:spcBef>
              <a:spcAft>
                <a:spcPts val="0"/>
              </a:spcAft>
              <a:defRPr/>
            </a:pPr>
            <a:r>
              <a:rPr lang="en-US" sz="4400" b="1" dirty="0">
                <a:solidFill>
                  <a:schemeClr val="lt1"/>
                </a:solidFill>
                <a:ea typeface="+mn-ea"/>
                <a:cs typeface="Arial" panose="020B0604020202020204" pitchFamily="34" charset="0"/>
              </a:rPr>
              <a:t>Introduction</a:t>
            </a:r>
          </a:p>
        </p:txBody>
      </p:sp>
      <p:sp>
        <p:nvSpPr>
          <p:cNvPr id="14344" name="TextBox 16"/>
          <p:cNvSpPr txBox="1">
            <a:spLocks noChangeArrowheads="1"/>
          </p:cNvSpPr>
          <p:nvPr/>
        </p:nvSpPr>
        <p:spPr bwMode="auto">
          <a:xfrm>
            <a:off x="22162168" y="29961965"/>
            <a:ext cx="19896680" cy="15927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wrap="square" lIns="0" tIns="0" rIns="0" bIns="0">
            <a:spAutoFit/>
          </a:bodyPr>
          <a:lstStyle>
            <a:lvl1pPr eaLnBrk="0" hangingPunct="0">
              <a:defRPr sz="5100">
                <a:solidFill>
                  <a:schemeClr val="tx1"/>
                </a:solidFill>
                <a:latin typeface="Arial" panose="020B0604020202020204" pitchFamily="34" charset="0"/>
                <a:ea typeface="MS PGothic" panose="020B0600070205080204" pitchFamily="34" charset="-128"/>
              </a:defRPr>
            </a:lvl1pPr>
            <a:lvl2pPr marL="742950" indent="-285750" eaLnBrk="0" hangingPunct="0">
              <a:defRPr sz="5100">
                <a:solidFill>
                  <a:schemeClr val="tx1"/>
                </a:solidFill>
                <a:latin typeface="Arial" panose="020B0604020202020204" pitchFamily="34" charset="0"/>
                <a:ea typeface="MS PGothic" panose="020B0600070205080204" pitchFamily="34" charset="-128"/>
              </a:defRPr>
            </a:lvl2pPr>
            <a:lvl3pPr marL="1143000" indent="-228600" eaLnBrk="0" hangingPunct="0">
              <a:defRPr sz="5100">
                <a:solidFill>
                  <a:schemeClr val="tx1"/>
                </a:solidFill>
                <a:latin typeface="Arial" panose="020B0604020202020204" pitchFamily="34" charset="0"/>
                <a:ea typeface="MS PGothic" panose="020B0600070205080204" pitchFamily="34" charset="-128"/>
              </a:defRPr>
            </a:lvl3pPr>
            <a:lvl4pPr marL="1600200" indent="-228600" eaLnBrk="0" hangingPunct="0">
              <a:defRPr sz="5100">
                <a:solidFill>
                  <a:schemeClr val="tx1"/>
                </a:solidFill>
                <a:latin typeface="Arial" panose="020B0604020202020204" pitchFamily="34" charset="0"/>
                <a:ea typeface="MS PGothic" panose="020B0600070205080204" pitchFamily="34" charset="-128"/>
              </a:defRPr>
            </a:lvl4pPr>
            <a:lvl5pPr marL="2057400" indent="-228600" eaLnBrk="0" hangingPunct="0">
              <a:defRPr sz="5100">
                <a:solidFill>
                  <a:schemeClr val="tx1"/>
                </a:solidFill>
                <a:latin typeface="Arial" panose="020B0604020202020204" pitchFamily="34" charset="0"/>
                <a:ea typeface="MS PGothic" panose="020B0600070205080204" pitchFamily="34" charset="-128"/>
              </a:defRPr>
            </a:lvl5pPr>
            <a:lvl6pPr marL="2514600" indent="-228600" defTabSz="1290638" eaLnBrk="0" fontAlgn="base" hangingPunct="0">
              <a:spcBef>
                <a:spcPct val="0"/>
              </a:spcBef>
              <a:spcAft>
                <a:spcPct val="0"/>
              </a:spcAft>
              <a:defRPr sz="5100">
                <a:solidFill>
                  <a:schemeClr val="tx1"/>
                </a:solidFill>
                <a:latin typeface="Arial" panose="020B0604020202020204" pitchFamily="34" charset="0"/>
                <a:ea typeface="MS PGothic" panose="020B0600070205080204" pitchFamily="34" charset="-128"/>
              </a:defRPr>
            </a:lvl6pPr>
            <a:lvl7pPr marL="2971800" indent="-228600" defTabSz="1290638" eaLnBrk="0" fontAlgn="base" hangingPunct="0">
              <a:spcBef>
                <a:spcPct val="0"/>
              </a:spcBef>
              <a:spcAft>
                <a:spcPct val="0"/>
              </a:spcAft>
              <a:defRPr sz="5100">
                <a:solidFill>
                  <a:schemeClr val="tx1"/>
                </a:solidFill>
                <a:latin typeface="Arial" panose="020B0604020202020204" pitchFamily="34" charset="0"/>
                <a:ea typeface="MS PGothic" panose="020B0600070205080204" pitchFamily="34" charset="-128"/>
              </a:defRPr>
            </a:lvl7pPr>
            <a:lvl8pPr marL="3429000" indent="-228600" defTabSz="1290638" eaLnBrk="0" fontAlgn="base" hangingPunct="0">
              <a:spcBef>
                <a:spcPct val="0"/>
              </a:spcBef>
              <a:spcAft>
                <a:spcPct val="0"/>
              </a:spcAft>
              <a:defRPr sz="5100">
                <a:solidFill>
                  <a:schemeClr val="tx1"/>
                </a:solidFill>
                <a:latin typeface="Arial" panose="020B0604020202020204" pitchFamily="34" charset="0"/>
                <a:ea typeface="MS PGothic" panose="020B0600070205080204" pitchFamily="34" charset="-128"/>
              </a:defRPr>
            </a:lvl8pPr>
            <a:lvl9pPr marL="3886200" indent="-228600" defTabSz="1290638" eaLnBrk="0" fontAlgn="base" hangingPunct="0">
              <a:spcBef>
                <a:spcPct val="0"/>
              </a:spcBef>
              <a:spcAft>
                <a:spcPct val="0"/>
              </a:spcAft>
              <a:defRPr sz="5100">
                <a:solidFill>
                  <a:schemeClr val="tx1"/>
                </a:solidFill>
                <a:latin typeface="Arial" panose="020B0604020202020204" pitchFamily="34" charset="0"/>
                <a:ea typeface="MS PGothic" panose="020B0600070205080204" pitchFamily="34" charset="-128"/>
              </a:defRPr>
            </a:lvl9pPr>
          </a:lstStyle>
          <a:p>
            <a:pPr eaLnBrk="1" hangingPunct="1">
              <a:spcBef>
                <a:spcPts val="313"/>
              </a:spcBef>
            </a:pPr>
            <a:r>
              <a:rPr lang="en-US" altLang="en-US" sz="1150" dirty="0">
                <a:cs typeface="Arial" panose="020B0604020202020204" pitchFamily="34" charset="0"/>
              </a:rPr>
              <a:t>The content is solely the responsibility of the authors and does not necessarily represent the official views of the National Institutes of Health. This work was supported by National Institutes of Health grants U01AI069918, F31AI124794, F31DA037788, G12MD007583, K01AI093197, K01AI131895, K23EY013707, K24AI065298, K24AI118591, K24DA000432, KL2TR000421, N01CP01004, N02CP055504, N02CP91027, P30AI027757, P30AI027763, P30AI027767, P30AI036219, P30AI050409, P30AI050410, P30AI094189, P30AI110527, P30MH62246, R01AA016893, R01DA011602, R01DA012568, R01 AG053100, R24AI067039, U01AA013566, U01AA020790, U01AI038855, U01AI038858, U01AI068634, U01AI068636, U01AI069432, U01AI069434, U01DA03629, U01DA036935, U10EY008057, U10EY008052, U10EY008067, U01HL146192, U01HL146193, U01HL146194, U01HL146201, U01HL146202, U01HL146203, U01HL146204, U01HL146205, U01HL146208, U01HL146240, U01HL146241, U01HL146242, U01HL146245, U01HL146333, U24AA020794,U54MD007587, UL1RR024131, UL1TR000004, UL1TR000083, Z01CP010214 and Z01CP010176; contracts CDC-200-2006-18797 and CDC-200-2015-63931 from the Centers for Disease Control and Prevention, USA; contract 90047713 from the Agency for Healthcare Research and Quality, USA; contract 90051652 from the Health Resources and Services Administration, USA; grants CBR-86906, CBR-94036, HCP-97105 and TGF-96118 from the Canadian Institutes of Health Research, Canada; Ontario Ministry of Health and Long Term Care; and the Government of Alberta, Canada. Additional support was provided by the National Institute Of Allergy And Infectious Diseases (NIAID), National Cancer Institute (NCI), National Heart, Lung, and Blood Institute (NHLBI), Eunice Kennedy Shriver National Institute Of Child Health &amp; Human Development (NICHD), National Human Genome Research Institute (NHGRI), National Institute for Mental Health (NIMH) and National Institute on Drug Abuse (NIDA), National Institute On Aging (NIA), National Institute Of Dental &amp; Craniofacial Research (NIDCR), National Institute Of Neurological Disorders And Stroke (NINDS), National Institute Of Nursing Research (NINR), National Institute on Alcohol Abuse and Alcoholism (NIAAA), National Institute on Deafness and Other Communication Disorders (NIDCD), and National Institute of Diabetes and Digestive and Kidney Diseases (NIDDK). </a:t>
            </a:r>
          </a:p>
        </p:txBody>
      </p:sp>
      <p:sp>
        <p:nvSpPr>
          <p:cNvPr id="11" name="Rectangle 10"/>
          <p:cNvSpPr>
            <a:spLocks noChangeArrowheads="1"/>
          </p:cNvSpPr>
          <p:nvPr/>
        </p:nvSpPr>
        <p:spPr bwMode="auto">
          <a:xfrm>
            <a:off x="785813" y="503237"/>
            <a:ext cx="41224200" cy="4847483"/>
          </a:xfrm>
          <a:prstGeom prst="rect">
            <a:avLst/>
          </a:prstGeom>
          <a:gradFill rotWithShape="1">
            <a:gsLst>
              <a:gs pos="0">
                <a:srgbClr val="6FA8F7"/>
              </a:gs>
              <a:gs pos="100000">
                <a:srgbClr val="00348A"/>
              </a:gs>
            </a:gsLst>
            <a:lin ang="5400000"/>
          </a:gradFill>
          <a:ln w="9525">
            <a:solidFill>
              <a:srgbClr val="00348A"/>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ea typeface="+mn-ea"/>
              <a:cs typeface="Arial" panose="020B0604020202020204" pitchFamily="34" charset="0"/>
            </a:endParaRPr>
          </a:p>
        </p:txBody>
      </p:sp>
      <p:sp>
        <p:nvSpPr>
          <p:cNvPr id="8" name="TextBox 7"/>
          <p:cNvSpPr txBox="1"/>
          <p:nvPr/>
        </p:nvSpPr>
        <p:spPr>
          <a:xfrm>
            <a:off x="785813" y="633867"/>
            <a:ext cx="34934065" cy="4601260"/>
          </a:xfrm>
          <a:prstGeom prst="rect">
            <a:avLst/>
          </a:prstGeom>
          <a:noFill/>
        </p:spPr>
        <p:txBody>
          <a:bodyPr wrap="square" lIns="457200">
            <a:spAutoFit/>
          </a:bodyPr>
          <a:lstStyle/>
          <a:p>
            <a:pPr>
              <a:defRPr/>
            </a:pPr>
            <a:r>
              <a:rPr lang="en-US" sz="7200" b="1" dirty="0" smtClean="0">
                <a:solidFill>
                  <a:schemeClr val="bg1"/>
                </a:solidFill>
                <a:ea typeface="ＭＳ Ｐゴシック" charset="0"/>
                <a:cs typeface="Arial" panose="020B0604020202020204" pitchFamily="34" charset="0"/>
              </a:rPr>
              <a:t>Racial, ethnic, and gender </a:t>
            </a:r>
            <a:r>
              <a:rPr lang="en-US" sz="7200" b="1" dirty="0">
                <a:solidFill>
                  <a:schemeClr val="bg1"/>
                </a:solidFill>
                <a:ea typeface="ＭＳ Ｐゴシック" charset="0"/>
                <a:cs typeface="Arial" panose="020B0604020202020204" pitchFamily="34" charset="0"/>
              </a:rPr>
              <a:t>disparities in hospitalizations among persons </a:t>
            </a:r>
            <a:r>
              <a:rPr lang="en-US" sz="7200" b="1" dirty="0" smtClean="0">
                <a:solidFill>
                  <a:schemeClr val="bg1"/>
                </a:solidFill>
                <a:ea typeface="ＭＳ Ｐゴシック" charset="0"/>
                <a:cs typeface="Arial" panose="020B0604020202020204" pitchFamily="34" charset="0"/>
              </a:rPr>
              <a:t>with HIV </a:t>
            </a:r>
            <a:r>
              <a:rPr lang="en-US" sz="7200" b="1" dirty="0">
                <a:solidFill>
                  <a:schemeClr val="bg1"/>
                </a:solidFill>
                <a:ea typeface="ＭＳ Ｐゴシック" charset="0"/>
                <a:cs typeface="Arial" panose="020B0604020202020204" pitchFamily="34" charset="0"/>
              </a:rPr>
              <a:t>in the US and Canada, 2005–2015</a:t>
            </a:r>
            <a:r>
              <a:rPr lang="en-US" sz="8000" dirty="0">
                <a:solidFill>
                  <a:schemeClr val="bg1"/>
                </a:solidFill>
                <a:ea typeface="ＭＳ Ｐゴシック" charset="0"/>
                <a:cs typeface="Arial" panose="020B0604020202020204" pitchFamily="34" charset="0"/>
              </a:rPr>
              <a:t/>
            </a:r>
            <a:br>
              <a:rPr lang="en-US" sz="8000" dirty="0">
                <a:solidFill>
                  <a:schemeClr val="bg1"/>
                </a:solidFill>
                <a:ea typeface="ＭＳ Ｐゴシック" charset="0"/>
                <a:cs typeface="Arial" panose="020B0604020202020204" pitchFamily="34" charset="0"/>
              </a:rPr>
            </a:br>
            <a:r>
              <a:rPr lang="en-US" sz="4400" dirty="0" smtClean="0">
                <a:solidFill>
                  <a:schemeClr val="bg1"/>
                </a:solidFill>
                <a:ea typeface="ＭＳ Ｐゴシック" charset="0"/>
                <a:cs typeface="Arial" panose="020B0604020202020204" pitchFamily="34" charset="0"/>
              </a:rPr>
              <a:t>T. Davy-Mendez,</a:t>
            </a:r>
            <a:r>
              <a:rPr lang="en-US" sz="4400" baseline="30000" dirty="0" smtClean="0">
                <a:solidFill>
                  <a:schemeClr val="bg1"/>
                </a:solidFill>
                <a:ea typeface="ＭＳ Ｐゴシック" charset="0"/>
                <a:cs typeface="Arial" panose="020B0604020202020204" pitchFamily="34" charset="0"/>
              </a:rPr>
              <a:t>1</a:t>
            </a:r>
            <a:r>
              <a:rPr lang="en-US" sz="4400" dirty="0" smtClean="0">
                <a:solidFill>
                  <a:schemeClr val="bg1"/>
                </a:solidFill>
                <a:ea typeface="ＭＳ Ｐゴシック" charset="0"/>
                <a:cs typeface="Arial" panose="020B0604020202020204" pitchFamily="34" charset="0"/>
              </a:rPr>
              <a:t> S. Napravnik,</a:t>
            </a:r>
            <a:r>
              <a:rPr lang="en-US" sz="4400" baseline="30000" dirty="0" smtClean="0">
                <a:solidFill>
                  <a:schemeClr val="bg1"/>
                </a:solidFill>
                <a:ea typeface="ＭＳ Ｐゴシック" charset="0"/>
                <a:cs typeface="Arial" panose="020B0604020202020204" pitchFamily="34" charset="0"/>
              </a:rPr>
              <a:t>1</a:t>
            </a:r>
            <a:r>
              <a:rPr lang="en-US" sz="4400" dirty="0" smtClean="0">
                <a:solidFill>
                  <a:schemeClr val="bg1"/>
                </a:solidFill>
                <a:ea typeface="ＭＳ Ｐゴシック" charset="0"/>
                <a:cs typeface="Arial" panose="020B0604020202020204" pitchFamily="34" charset="0"/>
              </a:rPr>
              <a:t> J. J. Eron,</a:t>
            </a:r>
            <a:r>
              <a:rPr lang="en-US" sz="4400" baseline="30000" dirty="0" smtClean="0">
                <a:solidFill>
                  <a:schemeClr val="bg1"/>
                </a:solidFill>
                <a:ea typeface="ＭＳ Ｐゴシック" charset="0"/>
                <a:cs typeface="Arial" panose="020B0604020202020204" pitchFamily="34" charset="0"/>
              </a:rPr>
              <a:t>1</a:t>
            </a:r>
            <a:r>
              <a:rPr lang="en-US" sz="4400" dirty="0" smtClean="0">
                <a:solidFill>
                  <a:schemeClr val="bg1"/>
                </a:solidFill>
                <a:ea typeface="ＭＳ Ｐゴシック" charset="0"/>
                <a:cs typeface="Arial" panose="020B0604020202020204" pitchFamily="34" charset="0"/>
              </a:rPr>
              <a:t> S. R. Cole,</a:t>
            </a:r>
            <a:r>
              <a:rPr lang="en-US" sz="4400" baseline="30000" dirty="0" smtClean="0">
                <a:solidFill>
                  <a:schemeClr val="bg1"/>
                </a:solidFill>
                <a:ea typeface="ＭＳ Ｐゴシック" charset="0"/>
                <a:cs typeface="Arial" panose="020B0604020202020204" pitchFamily="34" charset="0"/>
              </a:rPr>
              <a:t>1</a:t>
            </a:r>
            <a:r>
              <a:rPr lang="en-US" sz="4400" dirty="0" smtClean="0">
                <a:solidFill>
                  <a:schemeClr val="bg1"/>
                </a:solidFill>
                <a:ea typeface="ＭＳ Ｐゴシック" charset="0"/>
                <a:cs typeface="Arial" panose="020B0604020202020204" pitchFamily="34" charset="0"/>
              </a:rPr>
              <a:t> D. van Duin,</a:t>
            </a:r>
            <a:r>
              <a:rPr lang="en-US" sz="4400" baseline="30000" dirty="0" smtClean="0">
                <a:solidFill>
                  <a:schemeClr val="bg1"/>
                </a:solidFill>
                <a:ea typeface="ＭＳ Ｐゴシック" charset="0"/>
                <a:cs typeface="Arial" panose="020B0604020202020204" pitchFamily="34" charset="0"/>
              </a:rPr>
              <a:t>1</a:t>
            </a:r>
            <a:r>
              <a:rPr lang="en-US" sz="4400" dirty="0" smtClean="0">
                <a:solidFill>
                  <a:schemeClr val="bg1"/>
                </a:solidFill>
                <a:ea typeface="ＭＳ Ｐゴシック" charset="0"/>
                <a:cs typeface="Arial" panose="020B0604020202020204" pitchFamily="34" charset="0"/>
              </a:rPr>
              <a:t> D. A. Wohl,</a:t>
            </a:r>
            <a:r>
              <a:rPr lang="en-US" sz="4400" baseline="30000" dirty="0" smtClean="0">
                <a:solidFill>
                  <a:schemeClr val="bg1"/>
                </a:solidFill>
                <a:ea typeface="ＭＳ Ｐゴシック" charset="0"/>
                <a:cs typeface="Arial" panose="020B0604020202020204" pitchFamily="34" charset="0"/>
              </a:rPr>
              <a:t>1</a:t>
            </a:r>
            <a:r>
              <a:rPr lang="en-US" sz="4400" dirty="0" smtClean="0">
                <a:solidFill>
                  <a:schemeClr val="bg1"/>
                </a:solidFill>
                <a:ea typeface="ＭＳ Ｐゴシック" charset="0"/>
                <a:cs typeface="Arial" panose="020B0604020202020204" pitchFamily="34" charset="0"/>
              </a:rPr>
              <a:t> B. Hogan,</a:t>
            </a:r>
            <a:r>
              <a:rPr lang="en-US" sz="4400" baseline="30000" dirty="0" smtClean="0">
                <a:solidFill>
                  <a:schemeClr val="bg1"/>
                </a:solidFill>
                <a:ea typeface="ＭＳ Ｐゴシック" charset="0"/>
                <a:cs typeface="Arial" panose="020B0604020202020204" pitchFamily="34" charset="0"/>
              </a:rPr>
              <a:t>2</a:t>
            </a:r>
            <a:r>
              <a:rPr lang="en-US" sz="4400" dirty="0" smtClean="0">
                <a:solidFill>
                  <a:schemeClr val="bg1"/>
                </a:solidFill>
                <a:ea typeface="ＭＳ Ｐゴシック" charset="0"/>
                <a:cs typeface="Arial" panose="020B0604020202020204" pitchFamily="34" charset="0"/>
              </a:rPr>
              <a:t> J. Fleming,</a:t>
            </a:r>
            <a:r>
              <a:rPr lang="en-US" sz="4400" baseline="30000" dirty="0" smtClean="0">
                <a:solidFill>
                  <a:schemeClr val="bg1"/>
                </a:solidFill>
                <a:ea typeface="ＭＳ Ｐゴシック" charset="0"/>
                <a:cs typeface="Arial" panose="020B0604020202020204" pitchFamily="34" charset="0"/>
              </a:rPr>
              <a:t>3</a:t>
            </a:r>
            <a:r>
              <a:rPr lang="en-US" sz="4400" dirty="0" smtClean="0">
                <a:solidFill>
                  <a:schemeClr val="bg1"/>
                </a:solidFill>
                <a:ea typeface="ＭＳ Ｐゴシック" charset="0"/>
                <a:cs typeface="Arial" panose="020B0604020202020204" pitchFamily="34" charset="0"/>
              </a:rPr>
              <a:t> M. A. Horberg,</a:t>
            </a:r>
            <a:r>
              <a:rPr lang="en-US" sz="4400" baseline="30000" dirty="0" smtClean="0">
                <a:solidFill>
                  <a:schemeClr val="bg1"/>
                </a:solidFill>
                <a:ea typeface="ＭＳ Ｐゴシック" charset="0"/>
                <a:cs typeface="Arial" panose="020B0604020202020204" pitchFamily="34" charset="0"/>
              </a:rPr>
              <a:t>4</a:t>
            </a:r>
            <a:r>
              <a:rPr lang="en-US" sz="4400" dirty="0" smtClean="0">
                <a:solidFill>
                  <a:schemeClr val="bg1"/>
                </a:solidFill>
                <a:ea typeface="ＭＳ Ｐゴシック" charset="0"/>
                <a:cs typeface="Arial" panose="020B0604020202020204" pitchFamily="34" charset="0"/>
              </a:rPr>
              <a:t> J. N. Martin,</a:t>
            </a:r>
            <a:r>
              <a:rPr lang="en-US" sz="4400" baseline="30000" dirty="0" smtClean="0">
                <a:solidFill>
                  <a:schemeClr val="bg1"/>
                </a:solidFill>
                <a:ea typeface="ＭＳ Ｐゴシック" charset="0"/>
                <a:cs typeface="Arial" panose="020B0604020202020204" pitchFamily="34" charset="0"/>
              </a:rPr>
              <a:t>5</a:t>
            </a:r>
            <a:r>
              <a:rPr lang="en-US" sz="4400" dirty="0" smtClean="0">
                <a:solidFill>
                  <a:schemeClr val="bg1"/>
                </a:solidFill>
                <a:ea typeface="ＭＳ Ｐゴシック" charset="0"/>
                <a:cs typeface="Arial" panose="020B0604020202020204" pitchFamily="34" charset="0"/>
              </a:rPr>
              <a:t> N. G. A. Nanditha,</a:t>
            </a:r>
            <a:r>
              <a:rPr lang="en-US" sz="4400" baseline="30000" dirty="0" smtClean="0">
                <a:solidFill>
                  <a:schemeClr val="bg1"/>
                </a:solidFill>
                <a:ea typeface="ＭＳ Ｐゴシック" charset="0"/>
                <a:cs typeface="Arial" panose="020B0604020202020204" pitchFamily="34" charset="0"/>
              </a:rPr>
              <a:t>6</a:t>
            </a:r>
            <a:r>
              <a:rPr lang="en-US" sz="4400" dirty="0" smtClean="0">
                <a:solidFill>
                  <a:schemeClr val="bg1"/>
                </a:solidFill>
                <a:ea typeface="ＭＳ Ｐゴシック" charset="0"/>
                <a:cs typeface="Arial" panose="020B0604020202020204" pitchFamily="34" charset="0"/>
              </a:rPr>
              <a:t> P. F. Rebeiro,</a:t>
            </a:r>
            <a:r>
              <a:rPr lang="en-US" sz="4400" baseline="30000" dirty="0" smtClean="0">
                <a:solidFill>
                  <a:schemeClr val="bg1"/>
                </a:solidFill>
                <a:ea typeface="ＭＳ Ｐゴシック" charset="0"/>
                <a:cs typeface="Arial" panose="020B0604020202020204" pitchFamily="34" charset="0"/>
              </a:rPr>
              <a:t>7</a:t>
            </a:r>
            <a:r>
              <a:rPr lang="en-US" sz="4400" dirty="0" smtClean="0">
                <a:solidFill>
                  <a:schemeClr val="bg1"/>
                </a:solidFill>
                <a:ea typeface="ＭＳ Ｐゴシック" charset="0"/>
                <a:cs typeface="Arial" panose="020B0604020202020204" pitchFamily="34" charset="0"/>
              </a:rPr>
              <a:t> M. J. Silverberg,</a:t>
            </a:r>
            <a:r>
              <a:rPr lang="en-US" sz="4400" baseline="30000" dirty="0" smtClean="0">
                <a:solidFill>
                  <a:schemeClr val="bg1"/>
                </a:solidFill>
                <a:ea typeface="ＭＳ Ｐゴシック" charset="0"/>
                <a:cs typeface="Arial" panose="020B0604020202020204" pitchFamily="34" charset="0"/>
              </a:rPr>
              <a:t>8</a:t>
            </a:r>
            <a:r>
              <a:rPr lang="en-US" sz="4400" dirty="0" smtClean="0">
                <a:solidFill>
                  <a:schemeClr val="bg1"/>
                </a:solidFill>
                <a:ea typeface="ＭＳ Ｐゴシック" charset="0"/>
                <a:cs typeface="Arial" panose="020B0604020202020204" pitchFamily="34" charset="0"/>
              </a:rPr>
              <a:t> K. A. Gebo,</a:t>
            </a:r>
            <a:r>
              <a:rPr lang="en-US" sz="4400" baseline="30000" dirty="0" smtClean="0">
                <a:solidFill>
                  <a:schemeClr val="bg1"/>
                </a:solidFill>
                <a:ea typeface="ＭＳ Ｐゴシック" charset="0"/>
                <a:cs typeface="Arial" panose="020B0604020202020204" pitchFamily="34" charset="0"/>
              </a:rPr>
              <a:t>2</a:t>
            </a:r>
            <a:r>
              <a:rPr lang="en-US" sz="4400" dirty="0" smtClean="0">
                <a:solidFill>
                  <a:schemeClr val="bg1"/>
                </a:solidFill>
                <a:ea typeface="ＭＳ Ｐゴシック" charset="0"/>
                <a:cs typeface="Arial" panose="020B0604020202020204" pitchFamily="34" charset="0"/>
              </a:rPr>
              <a:t> S. A. </a:t>
            </a:r>
            <a:r>
              <a:rPr lang="en-US" sz="4400" dirty="0" smtClean="0">
                <a:solidFill>
                  <a:schemeClr val="bg1"/>
                </a:solidFill>
                <a:ea typeface="ＭＳ Ｐゴシック" charset="0"/>
                <a:cs typeface="Arial" panose="020B0604020202020204" pitchFamily="34" charset="0"/>
              </a:rPr>
              <a:t>Berry,</a:t>
            </a:r>
            <a:r>
              <a:rPr lang="en-US" sz="4400" baseline="30000" dirty="0" smtClean="0">
                <a:solidFill>
                  <a:schemeClr val="bg1"/>
                </a:solidFill>
                <a:ea typeface="ＭＳ Ｐゴシック" charset="0"/>
                <a:cs typeface="Arial" panose="020B0604020202020204" pitchFamily="34" charset="0"/>
              </a:rPr>
              <a:t>2</a:t>
            </a:r>
            <a:r>
              <a:rPr lang="en-US" sz="4400" dirty="0" smtClean="0">
                <a:solidFill>
                  <a:schemeClr val="bg1"/>
                </a:solidFill>
                <a:ea typeface="ＭＳ Ｐゴシック" charset="0"/>
                <a:cs typeface="Arial" panose="020B0604020202020204" pitchFamily="34" charset="0"/>
              </a:rPr>
              <a:t> </a:t>
            </a:r>
            <a:r>
              <a:rPr lang="en-US" sz="4400" dirty="0">
                <a:solidFill>
                  <a:schemeClr val="bg1"/>
                </a:solidFill>
                <a:ea typeface="ＭＳ Ｐゴシック" charset="0"/>
                <a:cs typeface="Arial" panose="020B0604020202020204" pitchFamily="34" charset="0"/>
              </a:rPr>
              <a:t>for the NA-ACCORD of </a:t>
            </a:r>
            <a:r>
              <a:rPr lang="en-US" sz="4400" dirty="0" err="1">
                <a:solidFill>
                  <a:schemeClr val="bg1"/>
                </a:solidFill>
                <a:ea typeface="ＭＳ Ｐゴシック" charset="0"/>
                <a:cs typeface="Arial" panose="020B0604020202020204" pitchFamily="34" charset="0"/>
              </a:rPr>
              <a:t>IeDEA</a:t>
            </a:r>
            <a:r>
              <a:rPr lang="en-US" sz="4400" dirty="0">
                <a:solidFill>
                  <a:schemeClr val="bg1"/>
                </a:solidFill>
                <a:ea typeface="ＭＳ Ｐゴシック" charset="0"/>
                <a:cs typeface="Arial" panose="020B0604020202020204" pitchFamily="34" charset="0"/>
              </a:rPr>
              <a:t/>
            </a:r>
            <a:br>
              <a:rPr lang="en-US" sz="4400" dirty="0">
                <a:solidFill>
                  <a:schemeClr val="bg1"/>
                </a:solidFill>
                <a:ea typeface="ＭＳ Ｐゴシック" charset="0"/>
                <a:cs typeface="Arial" panose="020B0604020202020204" pitchFamily="34" charset="0"/>
              </a:rPr>
            </a:br>
            <a:r>
              <a:rPr lang="en-US" sz="500" dirty="0">
                <a:solidFill>
                  <a:schemeClr val="bg1"/>
                </a:solidFill>
                <a:ea typeface="ＭＳ Ｐゴシック" charset="0"/>
                <a:cs typeface="Arial" panose="020B0604020202020204" pitchFamily="34" charset="0"/>
              </a:rPr>
              <a:t/>
            </a:r>
            <a:br>
              <a:rPr lang="en-US" sz="500" dirty="0">
                <a:solidFill>
                  <a:schemeClr val="bg1"/>
                </a:solidFill>
                <a:ea typeface="ＭＳ Ｐゴシック" charset="0"/>
                <a:cs typeface="Arial" panose="020B0604020202020204" pitchFamily="34" charset="0"/>
              </a:rPr>
            </a:br>
            <a:r>
              <a:rPr lang="en-US" sz="2800" baseline="30000" dirty="0" smtClean="0">
                <a:solidFill>
                  <a:schemeClr val="bg1"/>
                </a:solidFill>
                <a:ea typeface="ＭＳ Ｐゴシック" charset="0"/>
                <a:cs typeface="Arial" panose="020B0604020202020204" pitchFamily="34" charset="0"/>
              </a:rPr>
              <a:t>1</a:t>
            </a:r>
            <a:r>
              <a:rPr lang="en-US" sz="2800" dirty="0" smtClean="0">
                <a:solidFill>
                  <a:schemeClr val="bg1"/>
                </a:solidFill>
                <a:ea typeface="ＭＳ Ｐゴシック" charset="0"/>
                <a:cs typeface="Arial" panose="020B0604020202020204" pitchFamily="34" charset="0"/>
              </a:rPr>
              <a:t> UNC Chapel Hill, </a:t>
            </a:r>
            <a:r>
              <a:rPr lang="en-US" sz="2800" baseline="30000" dirty="0" smtClean="0">
                <a:solidFill>
                  <a:schemeClr val="bg1"/>
                </a:solidFill>
                <a:ea typeface="ＭＳ Ｐゴシック" charset="0"/>
                <a:cs typeface="Arial" panose="020B0604020202020204" pitchFamily="34" charset="0"/>
              </a:rPr>
              <a:t>2 </a:t>
            </a:r>
            <a:r>
              <a:rPr lang="en-US" sz="2800" dirty="0" smtClean="0">
                <a:solidFill>
                  <a:schemeClr val="bg1"/>
                </a:solidFill>
                <a:ea typeface="ＭＳ Ｐゴシック" charset="0"/>
                <a:cs typeface="Arial" panose="020B0604020202020204" pitchFamily="34" charset="0"/>
              </a:rPr>
              <a:t>Johns Hopkins University, </a:t>
            </a:r>
            <a:r>
              <a:rPr lang="en-US" sz="2800" baseline="30000" dirty="0" smtClean="0">
                <a:solidFill>
                  <a:schemeClr val="bg1"/>
                </a:solidFill>
                <a:ea typeface="ＭＳ Ｐゴシック" charset="0"/>
                <a:cs typeface="Arial" panose="020B0604020202020204" pitchFamily="34" charset="0"/>
              </a:rPr>
              <a:t>3</a:t>
            </a:r>
            <a:r>
              <a:rPr lang="en-US" sz="2800" dirty="0" smtClean="0">
                <a:solidFill>
                  <a:schemeClr val="bg1"/>
                </a:solidFill>
                <a:ea typeface="ＭＳ Ｐゴシック" charset="0"/>
                <a:cs typeface="Arial" panose="020B0604020202020204" pitchFamily="34" charset="0"/>
              </a:rPr>
              <a:t> Fenway Health, </a:t>
            </a:r>
            <a:r>
              <a:rPr lang="en-US" sz="2800" baseline="30000" dirty="0" smtClean="0">
                <a:solidFill>
                  <a:schemeClr val="bg1"/>
                </a:solidFill>
                <a:ea typeface="ＭＳ Ｐゴシック" charset="0"/>
                <a:cs typeface="Arial" panose="020B0604020202020204" pitchFamily="34" charset="0"/>
              </a:rPr>
              <a:t>4</a:t>
            </a:r>
            <a:r>
              <a:rPr lang="en-US" sz="2800" dirty="0" smtClean="0">
                <a:solidFill>
                  <a:schemeClr val="bg1"/>
                </a:solidFill>
                <a:ea typeface="ＭＳ Ｐゴシック" charset="0"/>
                <a:cs typeface="Arial" panose="020B0604020202020204" pitchFamily="34" charset="0"/>
              </a:rPr>
              <a:t> Kaiser Permanente Mid-Atlantic Permanente Research Institute, </a:t>
            </a:r>
            <a:r>
              <a:rPr lang="en-US" sz="2800" baseline="30000" dirty="0" smtClean="0">
                <a:solidFill>
                  <a:schemeClr val="bg1"/>
                </a:solidFill>
                <a:ea typeface="ＭＳ Ｐゴシック" charset="0"/>
                <a:cs typeface="Arial" panose="020B0604020202020204" pitchFamily="34" charset="0"/>
              </a:rPr>
              <a:t>5</a:t>
            </a:r>
            <a:r>
              <a:rPr lang="en-US" sz="2800" dirty="0" smtClean="0">
                <a:solidFill>
                  <a:schemeClr val="bg1"/>
                </a:solidFill>
                <a:ea typeface="ＭＳ Ｐゴシック" charset="0"/>
                <a:cs typeface="Arial" panose="020B0604020202020204" pitchFamily="34" charset="0"/>
              </a:rPr>
              <a:t> UC San Francisco, </a:t>
            </a:r>
            <a:r>
              <a:rPr lang="en-US" sz="2800" baseline="30000" dirty="0" smtClean="0">
                <a:solidFill>
                  <a:schemeClr val="bg1"/>
                </a:solidFill>
                <a:ea typeface="ＭＳ Ｐゴシック" charset="0"/>
                <a:cs typeface="Arial" panose="020B0604020202020204" pitchFamily="34" charset="0"/>
              </a:rPr>
              <a:t>6</a:t>
            </a:r>
            <a:r>
              <a:rPr lang="en-US" sz="2800" dirty="0" smtClean="0">
                <a:solidFill>
                  <a:schemeClr val="bg1"/>
                </a:solidFill>
                <a:ea typeface="ＭＳ Ｐゴシック" charset="0"/>
                <a:cs typeface="Arial" panose="020B0604020202020204" pitchFamily="34" charset="0"/>
              </a:rPr>
              <a:t> University of British Columbia, </a:t>
            </a:r>
            <a:r>
              <a:rPr lang="en-US" sz="2800" baseline="30000" dirty="0" smtClean="0">
                <a:solidFill>
                  <a:schemeClr val="bg1"/>
                </a:solidFill>
                <a:ea typeface="ＭＳ Ｐゴシック" charset="0"/>
                <a:cs typeface="Arial" panose="020B0604020202020204" pitchFamily="34" charset="0"/>
              </a:rPr>
              <a:t>7</a:t>
            </a:r>
            <a:r>
              <a:rPr lang="en-US" sz="2800" dirty="0" smtClean="0">
                <a:solidFill>
                  <a:schemeClr val="bg1"/>
                </a:solidFill>
                <a:ea typeface="ＭＳ Ｐゴシック" charset="0"/>
                <a:cs typeface="Arial" panose="020B0604020202020204" pitchFamily="34" charset="0"/>
              </a:rPr>
              <a:t> Vanderbilt University, </a:t>
            </a:r>
            <a:r>
              <a:rPr lang="en-US" sz="2800" baseline="30000" dirty="0" smtClean="0">
                <a:solidFill>
                  <a:schemeClr val="bg1"/>
                </a:solidFill>
                <a:ea typeface="ＭＳ Ｐゴシック" charset="0"/>
                <a:cs typeface="Arial" panose="020B0604020202020204" pitchFamily="34" charset="0"/>
              </a:rPr>
              <a:t>8</a:t>
            </a:r>
            <a:r>
              <a:rPr lang="en-US" sz="2800" dirty="0" smtClean="0">
                <a:solidFill>
                  <a:schemeClr val="bg1"/>
                </a:solidFill>
                <a:ea typeface="ＭＳ Ｐゴシック" charset="0"/>
                <a:cs typeface="Arial" panose="020B0604020202020204" pitchFamily="34" charset="0"/>
              </a:rPr>
              <a:t> Kaiser Permanente Northern California</a:t>
            </a:r>
            <a:endParaRPr lang="en-US" sz="1000" dirty="0">
              <a:solidFill>
                <a:schemeClr val="bg1"/>
              </a:solidFill>
              <a:ea typeface="ＭＳ Ｐゴシック" charset="0"/>
              <a:cs typeface="Arial" panose="020B0604020202020204" pitchFamily="34" charset="0"/>
            </a:endParaRPr>
          </a:p>
        </p:txBody>
      </p:sp>
      <p:sp>
        <p:nvSpPr>
          <p:cNvPr id="41" name="TextBox 40"/>
          <p:cNvSpPr txBox="1">
            <a:spLocks noChangeArrowheads="1"/>
          </p:cNvSpPr>
          <p:nvPr/>
        </p:nvSpPr>
        <p:spPr bwMode="auto">
          <a:xfrm>
            <a:off x="785813" y="12252681"/>
            <a:ext cx="7588166" cy="724632"/>
          </a:xfrm>
          <a:prstGeom prst="rect">
            <a:avLst/>
          </a:prstGeom>
          <a:gradFill rotWithShape="1">
            <a:gsLst>
              <a:gs pos="0">
                <a:srgbClr val="6FA8F7"/>
              </a:gs>
              <a:gs pos="75000">
                <a:srgbClr val="00348A"/>
              </a:gs>
              <a:gs pos="100000">
                <a:srgbClr val="00348A"/>
              </a:gs>
            </a:gsLst>
            <a:lin ang="5400000"/>
          </a:gradFill>
          <a:ln w="9525">
            <a:solidFill>
              <a:srgbClr val="00348A"/>
            </a:solidFill>
            <a:miter lim="800000"/>
            <a:headEnd/>
            <a:tailEnd/>
          </a:ln>
          <a:effectLst>
            <a:outerShdw blurRad="40000" dist="23000" dir="5400000" rotWithShape="0">
              <a:srgbClr val="808080">
                <a:alpha val="34999"/>
              </a:srgbClr>
            </a:outerShdw>
          </a:effectLst>
        </p:spPr>
        <p:txBody>
          <a:bodyPr wrap="square" lIns="182880" tIns="23532" rIns="47064" bIns="23532">
            <a:spAutoFit/>
          </a:bodyPr>
          <a:lstStyle/>
          <a:p>
            <a:pPr defTabSz="1290900" fontAlgn="auto">
              <a:spcBef>
                <a:spcPts val="0"/>
              </a:spcBef>
              <a:spcAft>
                <a:spcPts val="0"/>
              </a:spcAft>
              <a:defRPr/>
            </a:pPr>
            <a:r>
              <a:rPr lang="en-US" sz="4400" b="1" dirty="0">
                <a:solidFill>
                  <a:schemeClr val="lt1"/>
                </a:solidFill>
                <a:ea typeface="+mn-ea"/>
                <a:cs typeface="Arial" panose="020B0604020202020204" pitchFamily="34" charset="0"/>
              </a:rPr>
              <a:t>Methods</a:t>
            </a:r>
          </a:p>
        </p:txBody>
      </p:sp>
      <p:sp>
        <p:nvSpPr>
          <p:cNvPr id="42" name="TextBox 41"/>
          <p:cNvSpPr txBox="1">
            <a:spLocks noChangeArrowheads="1"/>
          </p:cNvSpPr>
          <p:nvPr/>
        </p:nvSpPr>
        <p:spPr bwMode="auto">
          <a:xfrm>
            <a:off x="22162169" y="29009681"/>
            <a:ext cx="19896680" cy="724632"/>
          </a:xfrm>
          <a:prstGeom prst="rect">
            <a:avLst/>
          </a:prstGeom>
          <a:gradFill rotWithShape="1">
            <a:gsLst>
              <a:gs pos="0">
                <a:srgbClr val="6FA8F7"/>
              </a:gs>
              <a:gs pos="75000">
                <a:srgbClr val="00348A"/>
              </a:gs>
              <a:gs pos="100000">
                <a:srgbClr val="00348A"/>
              </a:gs>
            </a:gsLst>
            <a:lin ang="5400000"/>
          </a:gradFill>
          <a:ln w="9525">
            <a:solidFill>
              <a:srgbClr val="00348A"/>
            </a:solidFill>
            <a:miter lim="800000"/>
            <a:headEnd/>
            <a:tailEnd/>
          </a:ln>
          <a:effectLst>
            <a:outerShdw blurRad="40000" dist="23000" dir="5400000" rotWithShape="0">
              <a:srgbClr val="808080">
                <a:alpha val="34999"/>
              </a:srgbClr>
            </a:outerShdw>
          </a:effectLst>
        </p:spPr>
        <p:txBody>
          <a:bodyPr wrap="square" lIns="182880" tIns="23532" rIns="47064" bIns="23532">
            <a:spAutoFit/>
          </a:bodyPr>
          <a:lstStyle/>
          <a:p>
            <a:pPr defTabSz="1290900" fontAlgn="auto">
              <a:spcBef>
                <a:spcPts val="0"/>
              </a:spcBef>
              <a:spcAft>
                <a:spcPts val="0"/>
              </a:spcAft>
              <a:defRPr/>
            </a:pPr>
            <a:r>
              <a:rPr lang="en-US" sz="4400" b="1" dirty="0">
                <a:solidFill>
                  <a:schemeClr val="lt1"/>
                </a:solidFill>
                <a:ea typeface="+mn-ea"/>
                <a:cs typeface="Arial" panose="020B0604020202020204" pitchFamily="34" charset="0"/>
              </a:rPr>
              <a:t>Acknowledgements</a:t>
            </a:r>
          </a:p>
        </p:txBody>
      </p:sp>
      <p:sp>
        <p:nvSpPr>
          <p:cNvPr id="43" name="TextBox 42"/>
          <p:cNvSpPr txBox="1">
            <a:spLocks noChangeArrowheads="1"/>
          </p:cNvSpPr>
          <p:nvPr/>
        </p:nvSpPr>
        <p:spPr bwMode="auto">
          <a:xfrm>
            <a:off x="8807116" y="5880783"/>
            <a:ext cx="33202897" cy="724632"/>
          </a:xfrm>
          <a:prstGeom prst="rect">
            <a:avLst/>
          </a:prstGeom>
          <a:gradFill rotWithShape="1">
            <a:gsLst>
              <a:gs pos="0">
                <a:srgbClr val="6FA8F7"/>
              </a:gs>
              <a:gs pos="75000">
                <a:srgbClr val="00348A"/>
              </a:gs>
              <a:gs pos="100000">
                <a:srgbClr val="00348A"/>
              </a:gs>
            </a:gsLst>
            <a:lin ang="5400000"/>
          </a:gradFill>
          <a:ln w="9525">
            <a:solidFill>
              <a:srgbClr val="00348A"/>
            </a:solidFill>
            <a:miter lim="800000"/>
            <a:headEnd/>
            <a:tailEnd/>
          </a:ln>
          <a:effectLst>
            <a:outerShdw blurRad="40000" dist="23000" dir="5400000" rotWithShape="0">
              <a:srgbClr val="808080">
                <a:alpha val="34999"/>
              </a:srgbClr>
            </a:outerShdw>
          </a:effectLst>
        </p:spPr>
        <p:txBody>
          <a:bodyPr wrap="square" lIns="182880" tIns="23532" rIns="47064" bIns="23532">
            <a:spAutoFit/>
          </a:bodyPr>
          <a:lstStyle/>
          <a:p>
            <a:pPr defTabSz="1290900" fontAlgn="auto">
              <a:spcBef>
                <a:spcPts val="0"/>
              </a:spcBef>
              <a:spcAft>
                <a:spcPts val="0"/>
              </a:spcAft>
              <a:defRPr/>
            </a:pPr>
            <a:r>
              <a:rPr lang="en-US" sz="4400" b="1" dirty="0" smtClean="0">
                <a:solidFill>
                  <a:schemeClr val="lt1"/>
                </a:solidFill>
                <a:ea typeface="+mn-ea"/>
                <a:cs typeface="Arial" panose="020B0604020202020204" pitchFamily="34" charset="0"/>
              </a:rPr>
              <a:t>Results (continued)</a:t>
            </a:r>
            <a:endParaRPr lang="en-US" sz="4400" b="1" dirty="0">
              <a:solidFill>
                <a:schemeClr val="lt1"/>
              </a:solidFill>
              <a:ea typeface="+mn-ea"/>
              <a:cs typeface="Arial" panose="020B0604020202020204" pitchFamily="34" charset="0"/>
            </a:endParaRPr>
          </a:p>
        </p:txBody>
      </p:sp>
      <p:sp>
        <p:nvSpPr>
          <p:cNvPr id="44" name="TextBox 43"/>
          <p:cNvSpPr txBox="1">
            <a:spLocks noChangeArrowheads="1"/>
          </p:cNvSpPr>
          <p:nvPr/>
        </p:nvSpPr>
        <p:spPr bwMode="auto">
          <a:xfrm>
            <a:off x="22162168" y="23381179"/>
            <a:ext cx="19896680" cy="724632"/>
          </a:xfrm>
          <a:prstGeom prst="rect">
            <a:avLst/>
          </a:prstGeom>
          <a:gradFill rotWithShape="1">
            <a:gsLst>
              <a:gs pos="0">
                <a:srgbClr val="6FA8F7"/>
              </a:gs>
              <a:gs pos="75000">
                <a:srgbClr val="00348A"/>
              </a:gs>
              <a:gs pos="100000">
                <a:srgbClr val="00348A"/>
              </a:gs>
            </a:gsLst>
            <a:lin ang="5400000"/>
          </a:gradFill>
          <a:ln w="9525">
            <a:solidFill>
              <a:srgbClr val="00348A"/>
            </a:solidFill>
            <a:miter lim="800000"/>
            <a:headEnd/>
            <a:tailEnd/>
          </a:ln>
          <a:effectLst>
            <a:outerShdw blurRad="40000" dist="23000" dir="5400000" rotWithShape="0">
              <a:srgbClr val="808080">
                <a:alpha val="34999"/>
              </a:srgbClr>
            </a:outerShdw>
          </a:effectLst>
        </p:spPr>
        <p:txBody>
          <a:bodyPr wrap="square" lIns="182880" tIns="23532" rIns="47064" bIns="23532">
            <a:spAutoFit/>
          </a:bodyPr>
          <a:lstStyle/>
          <a:p>
            <a:pPr defTabSz="1290900" fontAlgn="auto">
              <a:spcBef>
                <a:spcPts val="0"/>
              </a:spcBef>
              <a:spcAft>
                <a:spcPts val="0"/>
              </a:spcAft>
              <a:defRPr/>
            </a:pPr>
            <a:r>
              <a:rPr lang="en-US" sz="4400" b="1" dirty="0">
                <a:solidFill>
                  <a:schemeClr val="lt1"/>
                </a:solidFill>
                <a:ea typeface="+mn-ea"/>
                <a:cs typeface="Arial" panose="020B0604020202020204" pitchFamily="34" charset="0"/>
              </a:rPr>
              <a:t>Conclusions</a:t>
            </a:r>
          </a:p>
        </p:txBody>
      </p:sp>
      <p:grpSp>
        <p:nvGrpSpPr>
          <p:cNvPr id="14345" name="Group 20"/>
          <p:cNvGrpSpPr>
            <a:grpSpLocks/>
          </p:cNvGrpSpPr>
          <p:nvPr/>
        </p:nvGrpSpPr>
        <p:grpSpPr bwMode="auto">
          <a:xfrm>
            <a:off x="35823066" y="1108701"/>
            <a:ext cx="5745162" cy="3428087"/>
            <a:chOff x="32376826" y="186140"/>
            <a:chExt cx="5745147" cy="3428259"/>
          </a:xfrm>
        </p:grpSpPr>
        <p:grpSp>
          <p:nvGrpSpPr>
            <p:cNvPr id="14346" name="Group 14"/>
            <p:cNvGrpSpPr>
              <a:grpSpLocks/>
            </p:cNvGrpSpPr>
            <p:nvPr/>
          </p:nvGrpSpPr>
          <p:grpSpPr bwMode="auto">
            <a:xfrm>
              <a:off x="32397653" y="186140"/>
              <a:ext cx="5717886" cy="1292662"/>
              <a:chOff x="32397653" y="2537940"/>
              <a:chExt cx="5717886" cy="1292662"/>
            </a:xfrm>
          </p:grpSpPr>
          <p:sp>
            <p:nvSpPr>
              <p:cNvPr id="28" name="TextBox 27"/>
              <p:cNvSpPr txBox="1">
                <a:spLocks noChangeArrowheads="1"/>
              </p:cNvSpPr>
              <p:nvPr/>
            </p:nvSpPr>
            <p:spPr bwMode="auto">
              <a:xfrm>
                <a:off x="32397463" y="2537940"/>
                <a:ext cx="5718160" cy="1292290"/>
              </a:xfrm>
              <a:prstGeom prst="rect">
                <a:avLst/>
              </a:prstGeom>
              <a:solidFill>
                <a:schemeClr val="bg1"/>
              </a:solidFill>
              <a:ln w="88900">
                <a:noFill/>
                <a:headEnd/>
                <a:tailEnd/>
              </a:ln>
              <a:effectLst/>
            </p:spPr>
            <p:style>
              <a:lnRef idx="1">
                <a:schemeClr val="accent1"/>
              </a:lnRef>
              <a:fillRef idx="2">
                <a:schemeClr val="accent1"/>
              </a:fillRef>
              <a:effectRef idx="1">
                <a:schemeClr val="accent1"/>
              </a:effectRef>
              <a:fontRef idx="minor">
                <a:schemeClr val="dk1"/>
              </a:fontRef>
            </p:style>
            <p:txBody>
              <a:bodyPr tIns="91440" rIns="0" bIns="91440">
                <a:spAutoFit/>
              </a:bodyPr>
              <a:lstStyle>
                <a:lvl1pPr eaLnBrk="0" hangingPunct="0">
                  <a:defRPr sz="5100">
                    <a:solidFill>
                      <a:schemeClr val="tx1"/>
                    </a:solidFill>
                    <a:latin typeface="Arial" charset="0"/>
                    <a:ea typeface="ＭＳ Ｐゴシック" charset="0"/>
                    <a:cs typeface="ＭＳ Ｐゴシック" charset="0"/>
                  </a:defRPr>
                </a:lvl1pPr>
                <a:lvl2pPr marL="37931725" indent="-37474525" eaLnBrk="0" hangingPunct="0">
                  <a:defRPr sz="5100">
                    <a:solidFill>
                      <a:schemeClr val="tx1"/>
                    </a:solidFill>
                    <a:latin typeface="Arial" charset="0"/>
                    <a:ea typeface="ＭＳ Ｐゴシック" charset="0"/>
                  </a:defRPr>
                </a:lvl2pPr>
                <a:lvl3pPr eaLnBrk="0" hangingPunct="0">
                  <a:defRPr sz="5100">
                    <a:solidFill>
                      <a:schemeClr val="tx1"/>
                    </a:solidFill>
                    <a:latin typeface="Arial" charset="0"/>
                    <a:ea typeface="ＭＳ Ｐゴシック" charset="0"/>
                  </a:defRPr>
                </a:lvl3pPr>
                <a:lvl4pPr eaLnBrk="0" hangingPunct="0">
                  <a:defRPr sz="5100">
                    <a:solidFill>
                      <a:schemeClr val="tx1"/>
                    </a:solidFill>
                    <a:latin typeface="Arial" charset="0"/>
                    <a:ea typeface="ＭＳ Ｐゴシック" charset="0"/>
                  </a:defRPr>
                </a:lvl4pPr>
                <a:lvl5pPr eaLnBrk="0" hangingPunct="0">
                  <a:defRPr sz="5100">
                    <a:solidFill>
                      <a:schemeClr val="tx1"/>
                    </a:solidFill>
                    <a:latin typeface="Arial" charset="0"/>
                    <a:ea typeface="ＭＳ Ｐゴシック" charset="0"/>
                  </a:defRPr>
                </a:lvl5pPr>
                <a:lvl6pPr marL="457200" eaLnBrk="0" fontAlgn="base" hangingPunct="0">
                  <a:spcBef>
                    <a:spcPct val="0"/>
                  </a:spcBef>
                  <a:spcAft>
                    <a:spcPct val="0"/>
                  </a:spcAft>
                  <a:defRPr sz="5100">
                    <a:solidFill>
                      <a:schemeClr val="tx1"/>
                    </a:solidFill>
                    <a:latin typeface="Arial" charset="0"/>
                    <a:ea typeface="ＭＳ Ｐゴシック" charset="0"/>
                  </a:defRPr>
                </a:lvl6pPr>
                <a:lvl7pPr marL="914400" eaLnBrk="0" fontAlgn="base" hangingPunct="0">
                  <a:spcBef>
                    <a:spcPct val="0"/>
                  </a:spcBef>
                  <a:spcAft>
                    <a:spcPct val="0"/>
                  </a:spcAft>
                  <a:defRPr sz="5100">
                    <a:solidFill>
                      <a:schemeClr val="tx1"/>
                    </a:solidFill>
                    <a:latin typeface="Arial" charset="0"/>
                    <a:ea typeface="ＭＳ Ｐゴシック" charset="0"/>
                  </a:defRPr>
                </a:lvl7pPr>
                <a:lvl8pPr marL="1371600" eaLnBrk="0" fontAlgn="base" hangingPunct="0">
                  <a:spcBef>
                    <a:spcPct val="0"/>
                  </a:spcBef>
                  <a:spcAft>
                    <a:spcPct val="0"/>
                  </a:spcAft>
                  <a:defRPr sz="5100">
                    <a:solidFill>
                      <a:schemeClr val="tx1"/>
                    </a:solidFill>
                    <a:latin typeface="Arial" charset="0"/>
                    <a:ea typeface="ＭＳ Ｐゴシック" charset="0"/>
                  </a:defRPr>
                </a:lvl8pPr>
                <a:lvl9pPr marL="1828800" eaLnBrk="0" fontAlgn="base" hangingPunct="0">
                  <a:spcBef>
                    <a:spcPct val="0"/>
                  </a:spcBef>
                  <a:spcAft>
                    <a:spcPct val="0"/>
                  </a:spcAft>
                  <a:defRPr sz="5100">
                    <a:solidFill>
                      <a:schemeClr val="tx1"/>
                    </a:solidFill>
                    <a:latin typeface="Arial" charset="0"/>
                    <a:ea typeface="ＭＳ Ｐゴシック" charset="0"/>
                  </a:defRPr>
                </a:lvl9pPr>
              </a:lstStyle>
              <a:p>
                <a:pPr eaLnBrk="1" hangingPunct="1">
                  <a:defRPr/>
                </a:pPr>
                <a:r>
                  <a:rPr lang="en-US" sz="2800" b="1" u="sng" dirty="0">
                    <a:solidFill>
                      <a:srgbClr val="00348A"/>
                    </a:solidFill>
                    <a:latin typeface="Arial" panose="020B0604020202020204" pitchFamily="34" charset="0"/>
                    <a:cs typeface="Arial" panose="020B0604020202020204" pitchFamily="34" charset="0"/>
                  </a:rPr>
                  <a:t>Contact</a:t>
                </a:r>
              </a:p>
              <a:p>
                <a:pPr eaLnBrk="1" hangingPunct="1">
                  <a:defRPr/>
                </a:pPr>
                <a:r>
                  <a:rPr lang="en-US" sz="2200" b="1" dirty="0" smtClean="0">
                    <a:solidFill>
                      <a:srgbClr val="00348A"/>
                    </a:solidFill>
                    <a:latin typeface="Arial" panose="020B0604020202020204" pitchFamily="34" charset="0"/>
                    <a:cs typeface="Arial" panose="020B0604020202020204" pitchFamily="34" charset="0"/>
                  </a:rPr>
                  <a:t>Thibaut Davy-Mendez</a:t>
                </a:r>
                <a:endParaRPr lang="en-US" sz="2200" b="1" dirty="0">
                  <a:solidFill>
                    <a:srgbClr val="00348A"/>
                  </a:solidFill>
                  <a:latin typeface="Arial" panose="020B0604020202020204" pitchFamily="34" charset="0"/>
                  <a:cs typeface="Arial" panose="020B0604020202020204" pitchFamily="34" charset="0"/>
                </a:endParaRPr>
              </a:p>
              <a:p>
                <a:pPr eaLnBrk="1" hangingPunct="1">
                  <a:defRPr/>
                </a:pPr>
                <a:r>
                  <a:rPr lang="en-US" sz="2200" b="1" dirty="0" smtClean="0">
                    <a:solidFill>
                      <a:srgbClr val="00348A"/>
                    </a:solidFill>
                    <a:latin typeface="Arial" panose="020B0604020202020204" pitchFamily="34" charset="0"/>
                    <a:cs typeface="Arial" panose="020B0604020202020204" pitchFamily="34" charset="0"/>
                  </a:rPr>
                  <a:t>tdavy@med.unc.edu</a:t>
                </a:r>
                <a:endParaRPr lang="en-US" sz="2200" b="1" dirty="0">
                  <a:solidFill>
                    <a:srgbClr val="00348A"/>
                  </a:solidFill>
                  <a:latin typeface="Arial" panose="020B0604020202020204" pitchFamily="34" charset="0"/>
                  <a:cs typeface="Arial" panose="020B0604020202020204" pitchFamily="34" charset="0"/>
                </a:endParaRPr>
              </a:p>
            </p:txBody>
          </p:sp>
          <p:sp>
            <p:nvSpPr>
              <p:cNvPr id="36" name="TextBox 35"/>
              <p:cNvSpPr txBox="1">
                <a:spLocks noChangeArrowheads="1"/>
              </p:cNvSpPr>
              <p:nvPr/>
            </p:nvSpPr>
            <p:spPr bwMode="auto">
              <a:xfrm>
                <a:off x="35942342" y="2542702"/>
                <a:ext cx="2070095" cy="1046216"/>
              </a:xfrm>
              <a:prstGeom prst="rect">
                <a:avLst/>
              </a:prstGeom>
              <a:solidFill>
                <a:schemeClr val="bg1"/>
              </a:solidFill>
              <a:ln w="88900">
                <a:noFill/>
                <a:headEnd/>
                <a:tailEnd/>
              </a:ln>
              <a:effectLst/>
            </p:spPr>
            <p:style>
              <a:lnRef idx="1">
                <a:schemeClr val="accent1"/>
              </a:lnRef>
              <a:fillRef idx="2">
                <a:schemeClr val="accent1"/>
              </a:fillRef>
              <a:effectRef idx="1">
                <a:schemeClr val="accent1"/>
              </a:effectRef>
              <a:fontRef idx="minor">
                <a:schemeClr val="dk1"/>
              </a:fontRef>
            </p:style>
            <p:txBody>
              <a:bodyPr tIns="91440" rIns="0" bIns="91440">
                <a:spAutoFit/>
              </a:bodyPr>
              <a:lstStyle>
                <a:lvl1pPr eaLnBrk="0" hangingPunct="0">
                  <a:defRPr sz="5100">
                    <a:solidFill>
                      <a:schemeClr val="tx1"/>
                    </a:solidFill>
                    <a:latin typeface="Arial" charset="0"/>
                    <a:ea typeface="ＭＳ Ｐゴシック" charset="0"/>
                    <a:cs typeface="ＭＳ Ｐゴシック" charset="0"/>
                  </a:defRPr>
                </a:lvl1pPr>
                <a:lvl2pPr marL="37931725" indent="-37474525" eaLnBrk="0" hangingPunct="0">
                  <a:defRPr sz="5100">
                    <a:solidFill>
                      <a:schemeClr val="tx1"/>
                    </a:solidFill>
                    <a:latin typeface="Arial" charset="0"/>
                    <a:ea typeface="ＭＳ Ｐゴシック" charset="0"/>
                  </a:defRPr>
                </a:lvl2pPr>
                <a:lvl3pPr eaLnBrk="0" hangingPunct="0">
                  <a:defRPr sz="5100">
                    <a:solidFill>
                      <a:schemeClr val="tx1"/>
                    </a:solidFill>
                    <a:latin typeface="Arial" charset="0"/>
                    <a:ea typeface="ＭＳ Ｐゴシック" charset="0"/>
                  </a:defRPr>
                </a:lvl3pPr>
                <a:lvl4pPr eaLnBrk="0" hangingPunct="0">
                  <a:defRPr sz="5100">
                    <a:solidFill>
                      <a:schemeClr val="tx1"/>
                    </a:solidFill>
                    <a:latin typeface="Arial" charset="0"/>
                    <a:ea typeface="ＭＳ Ｐゴシック" charset="0"/>
                  </a:defRPr>
                </a:lvl4pPr>
                <a:lvl5pPr eaLnBrk="0" hangingPunct="0">
                  <a:defRPr sz="5100">
                    <a:solidFill>
                      <a:schemeClr val="tx1"/>
                    </a:solidFill>
                    <a:latin typeface="Arial" charset="0"/>
                    <a:ea typeface="ＭＳ Ｐゴシック" charset="0"/>
                  </a:defRPr>
                </a:lvl5pPr>
                <a:lvl6pPr marL="457200" eaLnBrk="0" fontAlgn="base" hangingPunct="0">
                  <a:spcBef>
                    <a:spcPct val="0"/>
                  </a:spcBef>
                  <a:spcAft>
                    <a:spcPct val="0"/>
                  </a:spcAft>
                  <a:defRPr sz="5100">
                    <a:solidFill>
                      <a:schemeClr val="tx1"/>
                    </a:solidFill>
                    <a:latin typeface="Arial" charset="0"/>
                    <a:ea typeface="ＭＳ Ｐゴシック" charset="0"/>
                  </a:defRPr>
                </a:lvl6pPr>
                <a:lvl7pPr marL="914400" eaLnBrk="0" fontAlgn="base" hangingPunct="0">
                  <a:spcBef>
                    <a:spcPct val="0"/>
                  </a:spcBef>
                  <a:spcAft>
                    <a:spcPct val="0"/>
                  </a:spcAft>
                  <a:defRPr sz="5100">
                    <a:solidFill>
                      <a:schemeClr val="tx1"/>
                    </a:solidFill>
                    <a:latin typeface="Arial" charset="0"/>
                    <a:ea typeface="ＭＳ Ｐゴシック" charset="0"/>
                  </a:defRPr>
                </a:lvl7pPr>
                <a:lvl8pPr marL="1371600" eaLnBrk="0" fontAlgn="base" hangingPunct="0">
                  <a:spcBef>
                    <a:spcPct val="0"/>
                  </a:spcBef>
                  <a:spcAft>
                    <a:spcPct val="0"/>
                  </a:spcAft>
                  <a:defRPr sz="5100">
                    <a:solidFill>
                      <a:schemeClr val="tx1"/>
                    </a:solidFill>
                    <a:latin typeface="Arial" charset="0"/>
                    <a:ea typeface="ＭＳ Ｐゴシック" charset="0"/>
                  </a:defRPr>
                </a:lvl8pPr>
                <a:lvl9pPr marL="1828800" eaLnBrk="0" fontAlgn="base" hangingPunct="0">
                  <a:spcBef>
                    <a:spcPct val="0"/>
                  </a:spcBef>
                  <a:spcAft>
                    <a:spcPct val="0"/>
                  </a:spcAft>
                  <a:defRPr sz="5100">
                    <a:solidFill>
                      <a:schemeClr val="tx1"/>
                    </a:solidFill>
                    <a:latin typeface="Arial" charset="0"/>
                    <a:ea typeface="ＭＳ Ｐゴシック" charset="0"/>
                  </a:defRPr>
                </a:lvl9pPr>
              </a:lstStyle>
              <a:p>
                <a:pPr algn="r" eaLnBrk="1" hangingPunct="1">
                  <a:defRPr/>
                </a:pPr>
                <a:r>
                  <a:rPr lang="en-US" sz="2800" b="1" u="sng" dirty="0" smtClean="0">
                    <a:solidFill>
                      <a:srgbClr val="00348A"/>
                    </a:solidFill>
                    <a:latin typeface="Arial" panose="020B0604020202020204" pitchFamily="34" charset="0"/>
                    <a:cs typeface="Arial" panose="020B0604020202020204" pitchFamily="34" charset="0"/>
                  </a:rPr>
                  <a:t>Abstract #</a:t>
                </a:r>
              </a:p>
              <a:p>
                <a:pPr algn="r" eaLnBrk="1" hangingPunct="1">
                  <a:defRPr/>
                </a:pPr>
                <a:r>
                  <a:rPr lang="en-US" sz="2800" b="1" dirty="0" smtClean="0">
                    <a:solidFill>
                      <a:srgbClr val="00348A"/>
                    </a:solidFill>
                    <a:latin typeface="Arial" panose="020B0604020202020204" pitchFamily="34" charset="0"/>
                    <a:cs typeface="Arial" panose="020B0604020202020204" pitchFamily="34" charset="0"/>
                  </a:rPr>
                  <a:t>PEB0218</a:t>
                </a:r>
                <a:endParaRPr lang="en-US" sz="2800" b="1" dirty="0">
                  <a:solidFill>
                    <a:srgbClr val="00348A"/>
                  </a:solidFill>
                  <a:latin typeface="Arial" panose="020B0604020202020204" pitchFamily="34" charset="0"/>
                  <a:cs typeface="Arial" panose="020B0604020202020204" pitchFamily="34" charset="0"/>
                </a:endParaRPr>
              </a:p>
            </p:txBody>
          </p:sp>
        </p:grpSp>
        <p:pic>
          <p:nvPicPr>
            <p:cNvPr id="14348" name="Picture 2" descr="C:\Documents and Settings\kalthoff\My Documents\HIV Cohorts\NA-ACCORD\IeDEA_Logo(240) white background.gif"/>
            <p:cNvPicPr>
              <a:picLocks noChangeAspect="1" noChangeArrowheads="1"/>
            </p:cNvPicPr>
            <p:nvPr/>
          </p:nvPicPr>
          <p:blipFill>
            <a:blip r:embed="rId5">
              <a:extLst>
                <a:ext uri="{28A0092B-C50C-407E-A947-70E740481C1C}">
                  <a14:useLocalDpi xmlns:a14="http://schemas.microsoft.com/office/drawing/2010/main" val="0"/>
                </a:ext>
              </a:extLst>
            </a:blip>
            <a:srcRect t="-2" r="-2" b="21379"/>
            <a:stretch>
              <a:fillRect/>
            </a:stretch>
          </p:blipFill>
          <p:spPr bwMode="auto">
            <a:xfrm>
              <a:off x="35251562" y="1469099"/>
              <a:ext cx="2868962" cy="1737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pic>
        <p:pic>
          <p:nvPicPr>
            <p:cNvPr id="14349"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97653" y="1469099"/>
              <a:ext cx="2871216" cy="1736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pic>
        <p:sp>
          <p:nvSpPr>
            <p:cNvPr id="20" name="Rectangle 19"/>
            <p:cNvSpPr/>
            <p:nvPr/>
          </p:nvSpPr>
          <p:spPr>
            <a:xfrm>
              <a:off x="32376826" y="186140"/>
              <a:ext cx="5741972" cy="3427584"/>
            </a:xfrm>
            <a:prstGeom prst="rect">
              <a:avLst/>
            </a:prstGeom>
            <a:noFill/>
            <a:ln w="5715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latin typeface="Arial" panose="020B0604020202020204" pitchFamily="34" charset="0"/>
                <a:cs typeface="Arial" panose="020B0604020202020204" pitchFamily="34" charset="0"/>
              </a:endParaRPr>
            </a:p>
          </p:txBody>
        </p:sp>
        <p:sp>
          <p:nvSpPr>
            <p:cNvPr id="37" name="TextBox 36"/>
            <p:cNvSpPr txBox="1">
              <a:spLocks noChangeArrowheads="1"/>
            </p:cNvSpPr>
            <p:nvPr/>
          </p:nvSpPr>
          <p:spPr bwMode="auto">
            <a:xfrm>
              <a:off x="32397463" y="3183490"/>
              <a:ext cx="5724510" cy="430909"/>
            </a:xfrm>
            <a:prstGeom prst="rect">
              <a:avLst/>
            </a:prstGeom>
            <a:solidFill>
              <a:schemeClr val="bg1"/>
            </a:solidFill>
            <a:ln w="88900">
              <a:noFill/>
              <a:headEnd/>
              <a:tailEnd/>
            </a:ln>
            <a:effectLst/>
          </p:spPr>
          <p:style>
            <a:lnRef idx="1">
              <a:schemeClr val="accent1"/>
            </a:lnRef>
            <a:fillRef idx="2">
              <a:schemeClr val="accent1"/>
            </a:fillRef>
            <a:effectRef idx="1">
              <a:schemeClr val="accent1"/>
            </a:effectRef>
            <a:fontRef idx="minor">
              <a:schemeClr val="dk1"/>
            </a:fontRef>
          </p:style>
          <p:txBody>
            <a:bodyPr tIns="91440" rIns="0" bIns="91440">
              <a:spAutoFit/>
            </a:bodyPr>
            <a:lstStyle>
              <a:lvl1pPr eaLnBrk="0" hangingPunct="0">
                <a:defRPr sz="5100">
                  <a:solidFill>
                    <a:schemeClr val="tx1"/>
                  </a:solidFill>
                  <a:latin typeface="Arial" charset="0"/>
                  <a:ea typeface="ＭＳ Ｐゴシック" charset="0"/>
                  <a:cs typeface="ＭＳ Ｐゴシック" charset="0"/>
                </a:defRPr>
              </a:lvl1pPr>
              <a:lvl2pPr marL="37931725" indent="-37474525" eaLnBrk="0" hangingPunct="0">
                <a:defRPr sz="5100">
                  <a:solidFill>
                    <a:schemeClr val="tx1"/>
                  </a:solidFill>
                  <a:latin typeface="Arial" charset="0"/>
                  <a:ea typeface="ＭＳ Ｐゴシック" charset="0"/>
                </a:defRPr>
              </a:lvl2pPr>
              <a:lvl3pPr eaLnBrk="0" hangingPunct="0">
                <a:defRPr sz="5100">
                  <a:solidFill>
                    <a:schemeClr val="tx1"/>
                  </a:solidFill>
                  <a:latin typeface="Arial" charset="0"/>
                  <a:ea typeface="ＭＳ Ｐゴシック" charset="0"/>
                </a:defRPr>
              </a:lvl3pPr>
              <a:lvl4pPr eaLnBrk="0" hangingPunct="0">
                <a:defRPr sz="5100">
                  <a:solidFill>
                    <a:schemeClr val="tx1"/>
                  </a:solidFill>
                  <a:latin typeface="Arial" charset="0"/>
                  <a:ea typeface="ＭＳ Ｐゴシック" charset="0"/>
                </a:defRPr>
              </a:lvl4pPr>
              <a:lvl5pPr eaLnBrk="0" hangingPunct="0">
                <a:defRPr sz="5100">
                  <a:solidFill>
                    <a:schemeClr val="tx1"/>
                  </a:solidFill>
                  <a:latin typeface="Arial" charset="0"/>
                  <a:ea typeface="ＭＳ Ｐゴシック" charset="0"/>
                </a:defRPr>
              </a:lvl5pPr>
              <a:lvl6pPr marL="457200" eaLnBrk="0" fontAlgn="base" hangingPunct="0">
                <a:spcBef>
                  <a:spcPct val="0"/>
                </a:spcBef>
                <a:spcAft>
                  <a:spcPct val="0"/>
                </a:spcAft>
                <a:defRPr sz="5100">
                  <a:solidFill>
                    <a:schemeClr val="tx1"/>
                  </a:solidFill>
                  <a:latin typeface="Arial" charset="0"/>
                  <a:ea typeface="ＭＳ Ｐゴシック" charset="0"/>
                </a:defRPr>
              </a:lvl6pPr>
              <a:lvl7pPr marL="914400" eaLnBrk="0" fontAlgn="base" hangingPunct="0">
                <a:spcBef>
                  <a:spcPct val="0"/>
                </a:spcBef>
                <a:spcAft>
                  <a:spcPct val="0"/>
                </a:spcAft>
                <a:defRPr sz="5100">
                  <a:solidFill>
                    <a:schemeClr val="tx1"/>
                  </a:solidFill>
                  <a:latin typeface="Arial" charset="0"/>
                  <a:ea typeface="ＭＳ Ｐゴシック" charset="0"/>
                </a:defRPr>
              </a:lvl7pPr>
              <a:lvl8pPr marL="1371600" eaLnBrk="0" fontAlgn="base" hangingPunct="0">
                <a:spcBef>
                  <a:spcPct val="0"/>
                </a:spcBef>
                <a:spcAft>
                  <a:spcPct val="0"/>
                </a:spcAft>
                <a:defRPr sz="5100">
                  <a:solidFill>
                    <a:schemeClr val="tx1"/>
                  </a:solidFill>
                  <a:latin typeface="Arial" charset="0"/>
                  <a:ea typeface="ＭＳ Ｐゴシック" charset="0"/>
                </a:defRPr>
              </a:lvl8pPr>
              <a:lvl9pPr marL="1828800" eaLnBrk="0" fontAlgn="base" hangingPunct="0">
                <a:spcBef>
                  <a:spcPct val="0"/>
                </a:spcBef>
                <a:spcAft>
                  <a:spcPct val="0"/>
                </a:spcAft>
                <a:defRPr sz="5100">
                  <a:solidFill>
                    <a:schemeClr val="tx1"/>
                  </a:solidFill>
                  <a:latin typeface="Arial" charset="0"/>
                  <a:ea typeface="ＭＳ Ｐゴシック" charset="0"/>
                </a:defRPr>
              </a:lvl9pPr>
            </a:lstStyle>
            <a:p>
              <a:pPr eaLnBrk="1" hangingPunct="1">
                <a:defRPr/>
              </a:pPr>
              <a:r>
                <a:rPr lang="en-US" sz="1600" b="1" dirty="0">
                  <a:solidFill>
                    <a:srgbClr val="00348A"/>
                  </a:solidFill>
                  <a:latin typeface="Arial" panose="020B0604020202020204" pitchFamily="34" charset="0"/>
                  <a:cs typeface="Arial" panose="020B0604020202020204" pitchFamily="34" charset="0"/>
                </a:rPr>
                <a:t>         </a:t>
              </a:r>
              <a:r>
                <a:rPr lang="en-US" sz="1600" b="1" dirty="0" smtClean="0">
                  <a:solidFill>
                    <a:srgbClr val="00348A"/>
                  </a:solidFill>
                  <a:latin typeface="Arial" panose="020B0604020202020204" pitchFamily="34" charset="0"/>
                  <a:cs typeface="Arial" panose="020B0604020202020204" pitchFamily="34" charset="0"/>
                </a:rPr>
                <a:t>@</a:t>
              </a:r>
              <a:r>
                <a:rPr lang="en-US" sz="1600" b="1" dirty="0">
                  <a:solidFill>
                    <a:srgbClr val="00348A"/>
                  </a:solidFill>
                  <a:latin typeface="Arial" panose="020B0604020202020204" pitchFamily="34" charset="0"/>
                  <a:cs typeface="Arial" panose="020B0604020202020204" pitchFamily="34" charset="0"/>
                </a:rPr>
                <a:t>NAACCORD                                  </a:t>
              </a:r>
              <a:r>
                <a:rPr lang="en-US" sz="1600" b="1" dirty="0" smtClean="0">
                  <a:solidFill>
                    <a:srgbClr val="00348A"/>
                  </a:solidFill>
                  <a:latin typeface="Arial" panose="020B0604020202020204" pitchFamily="34" charset="0"/>
                  <a:cs typeface="Arial" panose="020B0604020202020204" pitchFamily="34" charset="0"/>
                </a:rPr>
                <a:t>@</a:t>
              </a:r>
              <a:r>
                <a:rPr lang="en-US" sz="1600" b="1" dirty="0" err="1" smtClean="0">
                  <a:solidFill>
                    <a:srgbClr val="00348A"/>
                  </a:solidFill>
                  <a:latin typeface="Arial" panose="020B0604020202020204" pitchFamily="34" charset="0"/>
                  <a:cs typeface="Arial" panose="020B0604020202020204" pitchFamily="34" charset="0"/>
                </a:rPr>
                <a:t>IeDEAGlobal</a:t>
              </a:r>
              <a:endParaRPr lang="en-US" sz="1600" b="1" dirty="0">
                <a:solidFill>
                  <a:srgbClr val="00348A"/>
                </a:solidFill>
                <a:latin typeface="Arial" panose="020B0604020202020204" pitchFamily="34" charset="0"/>
                <a:cs typeface="Arial" panose="020B0604020202020204" pitchFamily="34" charset="0"/>
              </a:endParaRPr>
            </a:p>
          </p:txBody>
        </p:sp>
      </p:grpSp>
      <p:graphicFrame>
        <p:nvGraphicFramePr>
          <p:cNvPr id="3" name="Table 2"/>
          <p:cNvGraphicFramePr>
            <a:graphicFrameLocks noGrp="1"/>
          </p:cNvGraphicFramePr>
          <p:nvPr>
            <p:extLst>
              <p:ext uri="{D42A27DB-BD31-4B8C-83A1-F6EECF244321}">
                <p14:modId xmlns:p14="http://schemas.microsoft.com/office/powerpoint/2010/main" val="2871746817"/>
              </p:ext>
            </p:extLst>
          </p:nvPr>
        </p:nvGraphicFramePr>
        <p:xfrm>
          <a:off x="26099453" y="7941374"/>
          <a:ext cx="15910560" cy="7955280"/>
        </p:xfrm>
        <a:graphic>
          <a:graphicData uri="http://schemas.openxmlformats.org/drawingml/2006/table">
            <a:tbl>
              <a:tblPr bandRow="1">
                <a:tableStyleId>{3B4B98B0-60AC-42C2-AFA5-B58CD77FA1E5}</a:tableStyleId>
              </a:tblPr>
              <a:tblGrid>
                <a:gridCol w="3291840">
                  <a:extLst>
                    <a:ext uri="{9D8B030D-6E8A-4147-A177-3AD203B41FA5}">
                      <a16:colId xmlns:a16="http://schemas.microsoft.com/office/drawing/2014/main" val="1803696790"/>
                    </a:ext>
                  </a:extLst>
                </a:gridCol>
                <a:gridCol w="2743200">
                  <a:extLst>
                    <a:ext uri="{9D8B030D-6E8A-4147-A177-3AD203B41FA5}">
                      <a16:colId xmlns:a16="http://schemas.microsoft.com/office/drawing/2014/main" val="1362879325"/>
                    </a:ext>
                  </a:extLst>
                </a:gridCol>
                <a:gridCol w="2103120">
                  <a:extLst>
                    <a:ext uri="{9D8B030D-6E8A-4147-A177-3AD203B41FA5}">
                      <a16:colId xmlns:a16="http://schemas.microsoft.com/office/drawing/2014/main" val="4080958391"/>
                    </a:ext>
                  </a:extLst>
                </a:gridCol>
                <a:gridCol w="2103120">
                  <a:extLst>
                    <a:ext uri="{9D8B030D-6E8A-4147-A177-3AD203B41FA5}">
                      <a16:colId xmlns:a16="http://schemas.microsoft.com/office/drawing/2014/main" val="3011335861"/>
                    </a:ext>
                  </a:extLst>
                </a:gridCol>
                <a:gridCol w="2834640">
                  <a:extLst>
                    <a:ext uri="{9D8B030D-6E8A-4147-A177-3AD203B41FA5}">
                      <a16:colId xmlns:a16="http://schemas.microsoft.com/office/drawing/2014/main" val="3260310816"/>
                    </a:ext>
                  </a:extLst>
                </a:gridCol>
                <a:gridCol w="2834640">
                  <a:extLst>
                    <a:ext uri="{9D8B030D-6E8A-4147-A177-3AD203B41FA5}">
                      <a16:colId xmlns:a16="http://schemas.microsoft.com/office/drawing/2014/main" val="2186098524"/>
                    </a:ext>
                  </a:extLst>
                </a:gridCol>
              </a:tblGrid>
              <a:tr h="1005840">
                <a:tc rowSpan="2">
                  <a:txBody>
                    <a:bodyPr/>
                    <a:lstStyle/>
                    <a:p>
                      <a:pPr marL="0" marR="0">
                        <a:lnSpc>
                          <a:spcPct val="100000"/>
                        </a:lnSpc>
                        <a:spcBef>
                          <a:spcPts val="0"/>
                        </a:spcBef>
                        <a:spcAft>
                          <a:spcPts val="0"/>
                        </a:spcAft>
                      </a:pPr>
                      <a:r>
                        <a:rPr lang="en-US" sz="2800" b="1" dirty="0" smtClean="0">
                          <a:effectLst/>
                          <a:latin typeface="Arial" panose="020B0604020202020204" pitchFamily="34" charset="0"/>
                          <a:cs typeface="Arial" panose="020B0604020202020204" pitchFamily="34" charset="0"/>
                        </a:rPr>
                        <a:t>Gender,</a:t>
                      </a:r>
                      <a:r>
                        <a:rPr lang="en-US" sz="2800" b="1" baseline="0" dirty="0" smtClean="0">
                          <a:effectLst/>
                          <a:latin typeface="Arial" panose="020B0604020202020204" pitchFamily="34" charset="0"/>
                          <a:cs typeface="Arial" panose="020B0604020202020204" pitchFamily="34" charset="0"/>
                        </a:rPr>
                        <a:t> r</a:t>
                      </a:r>
                      <a:r>
                        <a:rPr lang="en-US" sz="2800" b="1" dirty="0" smtClean="0">
                          <a:effectLst/>
                          <a:latin typeface="Arial" panose="020B0604020202020204" pitchFamily="34" charset="0"/>
                          <a:cs typeface="Arial" panose="020B0604020202020204" pitchFamily="34" charset="0"/>
                        </a:rPr>
                        <a:t>ace, and ethnicity</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B w="12700" cap="flat" cmpd="sng" algn="ctr">
                      <a:solidFill>
                        <a:srgbClr val="194C7F"/>
                      </a:solidFill>
                      <a:prstDash val="solid"/>
                      <a:round/>
                      <a:headEnd type="none" w="med" len="med"/>
                      <a:tailEnd type="none" w="med" len="med"/>
                    </a:lnB>
                  </a:tcPr>
                </a:tc>
                <a:tc rowSpan="2">
                  <a:txBody>
                    <a:bodyPr/>
                    <a:lstStyle/>
                    <a:p>
                      <a:pPr marL="0" marR="0" algn="ctr">
                        <a:lnSpc>
                          <a:spcPct val="100000"/>
                        </a:lnSpc>
                        <a:spcBef>
                          <a:spcPts val="0"/>
                        </a:spcBef>
                        <a:spcAft>
                          <a:spcPts val="0"/>
                        </a:spcAft>
                      </a:pPr>
                      <a:r>
                        <a:rPr lang="en-US" sz="2800" b="1" dirty="0" smtClean="0">
                          <a:effectLst/>
                          <a:latin typeface="Arial" panose="020B0604020202020204" pitchFamily="34" charset="0"/>
                          <a:ea typeface="Calibri" panose="020F0502020204030204" pitchFamily="34" charset="0"/>
                          <a:cs typeface="Arial" panose="020B0604020202020204" pitchFamily="34" charset="0"/>
                        </a:rPr>
                        <a:t># of </a:t>
                      </a:r>
                      <a:r>
                        <a:rPr lang="en-US" sz="2800" b="1" dirty="0" err="1" smtClean="0">
                          <a:effectLst/>
                          <a:latin typeface="Arial" panose="020B0604020202020204" pitchFamily="34" charset="0"/>
                          <a:ea typeface="Calibri" panose="020F0502020204030204" pitchFamily="34" charset="0"/>
                          <a:cs typeface="Arial" panose="020B0604020202020204" pitchFamily="34" charset="0"/>
                        </a:rPr>
                        <a:t>hosps</a:t>
                      </a:r>
                      <a:r>
                        <a:rPr lang="en-US" sz="2800" b="1" dirty="0" smtClean="0">
                          <a:effectLst/>
                          <a:latin typeface="Arial" panose="020B0604020202020204" pitchFamily="34" charset="0"/>
                          <a:ea typeface="Calibri" panose="020F0502020204030204" pitchFamily="34" charset="0"/>
                          <a:cs typeface="Arial" panose="020B0604020202020204" pitchFamily="34" charset="0"/>
                        </a:rPr>
                        <a:t>./</a:t>
                      </a:r>
                    </a:p>
                    <a:p>
                      <a:pPr marL="0" marR="0" algn="ctr">
                        <a:lnSpc>
                          <a:spcPct val="100000"/>
                        </a:lnSpc>
                        <a:spcBef>
                          <a:spcPts val="0"/>
                        </a:spcBef>
                        <a:spcAft>
                          <a:spcPts val="0"/>
                        </a:spcAft>
                      </a:pPr>
                      <a:r>
                        <a:rPr lang="en-US" sz="2800" b="1" dirty="0" smtClean="0">
                          <a:effectLst/>
                          <a:latin typeface="Arial" panose="020B0604020202020204" pitchFamily="34" charset="0"/>
                          <a:ea typeface="Calibri" panose="020F0502020204030204" pitchFamily="34" charset="0"/>
                          <a:cs typeface="Arial" panose="020B0604020202020204" pitchFamily="34" charset="0"/>
                        </a:rPr>
                        <a:t>person-years</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B w="12700" cap="flat" cmpd="sng" algn="ctr">
                      <a:solidFill>
                        <a:srgbClr val="194C7F"/>
                      </a:solidFill>
                      <a:prstDash val="solid"/>
                      <a:round/>
                      <a:headEnd type="none" w="med" len="med"/>
                      <a:tailEnd type="none" w="med" len="med"/>
                    </a:lnB>
                  </a:tcPr>
                </a:tc>
                <a:tc gridSpan="2">
                  <a:txBody>
                    <a:bodyPr/>
                    <a:lstStyle/>
                    <a:p>
                      <a:pPr marL="0" marR="0" algn="ctr">
                        <a:lnSpc>
                          <a:spcPct val="100000"/>
                        </a:lnSpc>
                        <a:spcBef>
                          <a:spcPts val="0"/>
                        </a:spcBef>
                        <a:spcAft>
                          <a:spcPts val="0"/>
                        </a:spcAft>
                      </a:pPr>
                      <a:r>
                        <a:rPr lang="en-US" sz="2800" b="1" dirty="0">
                          <a:effectLst/>
                          <a:latin typeface="Arial" panose="020B0604020202020204" pitchFamily="34" charset="0"/>
                          <a:cs typeface="Arial" panose="020B0604020202020204" pitchFamily="34" charset="0"/>
                        </a:rPr>
                        <a:t>Annual Percentage Change (95% CI)</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tc gridSpan="2">
                  <a:txBody>
                    <a:bodyPr/>
                    <a:lstStyle/>
                    <a:p>
                      <a:pPr marL="0" marR="0" algn="ctr">
                        <a:lnSpc>
                          <a:spcPct val="100000"/>
                        </a:lnSpc>
                        <a:spcBef>
                          <a:spcPts val="0"/>
                        </a:spcBef>
                        <a:spcAft>
                          <a:spcPts val="0"/>
                        </a:spcAft>
                      </a:pPr>
                      <a:r>
                        <a:rPr lang="en-US" sz="2800" b="1" dirty="0" smtClean="0">
                          <a:effectLst/>
                          <a:latin typeface="Arial" panose="020B0604020202020204" pitchFamily="34" charset="0"/>
                          <a:cs typeface="Arial" panose="020B0604020202020204" pitchFamily="34" charset="0"/>
                        </a:rPr>
                        <a:t>IRR (95</a:t>
                      </a:r>
                      <a:r>
                        <a:rPr lang="en-US" sz="2800" b="1" dirty="0">
                          <a:effectLst/>
                          <a:latin typeface="Arial" panose="020B0604020202020204" pitchFamily="34" charset="0"/>
                          <a:cs typeface="Arial" panose="020B0604020202020204" pitchFamily="34" charset="0"/>
                        </a:rPr>
                        <a:t>% CI)</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2108818775"/>
                  </a:ext>
                </a:extLst>
              </a:tr>
              <a:tr h="548640">
                <a:tc vMerge="1">
                  <a:txBody>
                    <a:bodyPr/>
                    <a:lstStyle/>
                    <a:p>
                      <a:endParaRPr lang="en-US"/>
                    </a:p>
                  </a:txBody>
                  <a:tcPr/>
                </a:tc>
                <a:tc vMerge="1">
                  <a:txBody>
                    <a:bodyPr/>
                    <a:lstStyle/>
                    <a:p>
                      <a:endParaRPr lang="en-US"/>
                    </a:p>
                  </a:txBody>
                  <a:tcPr/>
                </a:tc>
                <a:tc>
                  <a:txBody>
                    <a:bodyPr/>
                    <a:lstStyle/>
                    <a:p>
                      <a:pPr marL="0" marR="0" algn="ctr">
                        <a:lnSpc>
                          <a:spcPct val="100000"/>
                        </a:lnSpc>
                        <a:spcBef>
                          <a:spcPts val="0"/>
                        </a:spcBef>
                        <a:spcAft>
                          <a:spcPts val="0"/>
                        </a:spcAft>
                      </a:pPr>
                      <a:r>
                        <a:rPr lang="en-US" sz="2800" b="1" dirty="0" smtClean="0">
                          <a:effectLst/>
                          <a:latin typeface="Arial" panose="020B0604020202020204" pitchFamily="34" charset="0"/>
                          <a:cs typeface="Arial" panose="020B0604020202020204" pitchFamily="34" charset="0"/>
                        </a:rPr>
                        <a:t>Unadjusted</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B w="12700" cap="flat" cmpd="sng" algn="ctr">
                      <a:solidFill>
                        <a:srgbClr val="194C7F"/>
                      </a:solidFill>
                      <a:prstDash val="solid"/>
                      <a:round/>
                      <a:headEnd type="none" w="med" len="med"/>
                      <a:tailEnd type="none" w="med" len="med"/>
                    </a:lnB>
                    <a:solidFill>
                      <a:srgbClr val="CDD7E4"/>
                    </a:solidFill>
                  </a:tcPr>
                </a:tc>
                <a:tc>
                  <a:txBody>
                    <a:bodyPr/>
                    <a:lstStyle/>
                    <a:p>
                      <a:pPr marL="0" marR="0" algn="ctr">
                        <a:lnSpc>
                          <a:spcPct val="100000"/>
                        </a:lnSpc>
                        <a:spcBef>
                          <a:spcPts val="0"/>
                        </a:spcBef>
                        <a:spcAft>
                          <a:spcPts val="0"/>
                        </a:spcAft>
                      </a:pPr>
                      <a:r>
                        <a:rPr lang="en-US" sz="2800" b="1" dirty="0" smtClean="0">
                          <a:effectLst/>
                          <a:latin typeface="Arial" panose="020B0604020202020204" pitchFamily="34" charset="0"/>
                          <a:cs typeface="Arial" panose="020B0604020202020204" pitchFamily="34" charset="0"/>
                        </a:rPr>
                        <a:t>Adjusted</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B w="12700" cap="flat" cmpd="sng" algn="ctr">
                      <a:solidFill>
                        <a:srgbClr val="194C7F"/>
                      </a:solidFill>
                      <a:prstDash val="solid"/>
                      <a:round/>
                      <a:headEnd type="none" w="med" len="med"/>
                      <a:tailEnd type="none" w="med" len="med"/>
                    </a:lnB>
                    <a:solidFill>
                      <a:srgbClr val="CDD7E4"/>
                    </a:solidFill>
                  </a:tcPr>
                </a:tc>
                <a:tc>
                  <a:txBody>
                    <a:bodyPr/>
                    <a:lstStyle/>
                    <a:p>
                      <a:pPr marL="0" marR="0" algn="ctr">
                        <a:lnSpc>
                          <a:spcPct val="100000"/>
                        </a:lnSpc>
                        <a:spcBef>
                          <a:spcPts val="0"/>
                        </a:spcBef>
                        <a:spcAft>
                          <a:spcPts val="0"/>
                        </a:spcAft>
                      </a:pPr>
                      <a:r>
                        <a:rPr lang="en-US" sz="2800" b="1" dirty="0" smtClean="0">
                          <a:effectLst/>
                          <a:latin typeface="Arial" panose="020B0604020202020204" pitchFamily="34" charset="0"/>
                          <a:cs typeface="Arial" panose="020B0604020202020204" pitchFamily="34" charset="0"/>
                        </a:rPr>
                        <a:t>Unadjusted</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B w="12700" cap="flat" cmpd="sng" algn="ctr">
                      <a:solidFill>
                        <a:srgbClr val="194C7F"/>
                      </a:solidFill>
                      <a:prstDash val="solid"/>
                      <a:round/>
                      <a:headEnd type="none" w="med" len="med"/>
                      <a:tailEnd type="none" w="med" len="med"/>
                    </a:lnB>
                    <a:solidFill>
                      <a:srgbClr val="CDD7E4"/>
                    </a:solidFill>
                  </a:tcPr>
                </a:tc>
                <a:tc>
                  <a:txBody>
                    <a:bodyPr/>
                    <a:lstStyle/>
                    <a:p>
                      <a:pPr marL="0" marR="0" algn="ctr">
                        <a:lnSpc>
                          <a:spcPct val="100000"/>
                        </a:lnSpc>
                        <a:spcBef>
                          <a:spcPts val="0"/>
                        </a:spcBef>
                        <a:spcAft>
                          <a:spcPts val="0"/>
                        </a:spcAft>
                      </a:pPr>
                      <a:r>
                        <a:rPr lang="en-US" sz="2800" b="1" dirty="0" smtClean="0">
                          <a:effectLst/>
                          <a:latin typeface="Arial" panose="020B0604020202020204" pitchFamily="34" charset="0"/>
                          <a:cs typeface="Arial" panose="020B0604020202020204" pitchFamily="34" charset="0"/>
                        </a:rPr>
                        <a:t>Adjusted</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B w="12700" cap="flat" cmpd="sng" algn="ctr">
                      <a:solidFill>
                        <a:srgbClr val="194C7F"/>
                      </a:solidFill>
                      <a:prstDash val="solid"/>
                      <a:round/>
                      <a:headEnd type="none" w="med" len="med"/>
                      <a:tailEnd type="none" w="med" len="med"/>
                    </a:lnB>
                    <a:solidFill>
                      <a:srgbClr val="CDD7E4"/>
                    </a:solidFill>
                  </a:tcPr>
                </a:tc>
                <a:extLst>
                  <a:ext uri="{0D108BD9-81ED-4DB2-BD59-A6C34878D82A}">
                    <a16:rowId xmlns:a16="http://schemas.microsoft.com/office/drawing/2014/main" val="633095306"/>
                  </a:ext>
                </a:extLst>
              </a:tr>
              <a:tr h="457200">
                <a:tc>
                  <a:txBody>
                    <a:bodyPr/>
                    <a:lstStyle/>
                    <a:p>
                      <a:pPr marL="0" marR="0">
                        <a:lnSpc>
                          <a:spcPct val="100000"/>
                        </a:lnSpc>
                        <a:spcBef>
                          <a:spcPts val="600"/>
                        </a:spcBef>
                        <a:spcAft>
                          <a:spcPts val="0"/>
                        </a:spcAft>
                      </a:pPr>
                      <a:r>
                        <a:rPr lang="en-US" sz="2800" b="1" dirty="0">
                          <a:effectLst/>
                          <a:latin typeface="Arial" panose="020B0604020202020204" pitchFamily="34" charset="0"/>
                          <a:cs typeface="Arial" panose="020B0604020202020204" pitchFamily="34" charset="0"/>
                        </a:rPr>
                        <a:t>Cisgender men</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T w="12700" cap="flat" cmpd="sng" algn="ctr">
                      <a:solidFill>
                        <a:srgbClr val="194C7F"/>
                      </a:solidFill>
                      <a:prstDash val="solid"/>
                      <a:round/>
                      <a:headEnd type="none" w="med" len="med"/>
                      <a:tailEnd type="none" w="med" len="med"/>
                    </a:lnT>
                  </a:tcPr>
                </a:tc>
                <a:tc>
                  <a:txBody>
                    <a:bodyPr/>
                    <a:lstStyle/>
                    <a:p>
                      <a:pPr marL="0" marR="0" algn="r">
                        <a:lnSpc>
                          <a:spcPct val="100000"/>
                        </a:lnSpc>
                        <a:spcBef>
                          <a:spcPts val="600"/>
                        </a:spcBef>
                        <a:spcAft>
                          <a:spcPts val="0"/>
                        </a:spcAft>
                      </a:pPr>
                      <a:endParaRPr lang="en-US" sz="2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T w="12700" cap="flat" cmpd="sng" algn="ctr">
                      <a:solidFill>
                        <a:srgbClr val="194C7F"/>
                      </a:solidFill>
                      <a:prstDash val="solid"/>
                      <a:round/>
                      <a:headEnd type="none" w="med" len="med"/>
                      <a:tailEnd type="none" w="med" len="med"/>
                    </a:lnT>
                  </a:tcPr>
                </a:tc>
                <a:tc>
                  <a:txBody>
                    <a:bodyPr/>
                    <a:lstStyle/>
                    <a:p>
                      <a:pPr marL="0" marR="0" algn="r">
                        <a:lnSpc>
                          <a:spcPct val="100000"/>
                        </a:lnSpc>
                        <a:spcBef>
                          <a:spcPts val="600"/>
                        </a:spcBef>
                        <a:spcAft>
                          <a:spcPts val="0"/>
                        </a:spcAft>
                      </a:pPr>
                      <a:r>
                        <a:rPr lang="en-US" sz="2800" dirty="0">
                          <a:effectLst/>
                          <a:latin typeface="Arial" panose="020B0604020202020204" pitchFamily="34" charset="0"/>
                          <a:cs typeface="Arial" panose="020B0604020202020204" pitchFamily="34" charset="0"/>
                        </a:rPr>
                        <a:t> </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T w="12700" cap="flat" cmpd="sng" algn="ctr">
                      <a:solidFill>
                        <a:srgbClr val="194C7F"/>
                      </a:solidFill>
                      <a:prstDash val="solid"/>
                      <a:round/>
                      <a:headEnd type="none" w="med" len="med"/>
                      <a:tailEnd type="none" w="med" len="med"/>
                    </a:lnT>
                  </a:tcPr>
                </a:tc>
                <a:tc>
                  <a:txBody>
                    <a:bodyPr/>
                    <a:lstStyle/>
                    <a:p>
                      <a:pPr marL="0" marR="0" algn="r">
                        <a:lnSpc>
                          <a:spcPct val="100000"/>
                        </a:lnSpc>
                        <a:spcBef>
                          <a:spcPts val="600"/>
                        </a:spcBef>
                        <a:spcAft>
                          <a:spcPts val="0"/>
                        </a:spcAft>
                      </a:pPr>
                      <a:r>
                        <a:rPr lang="en-US" sz="2800" dirty="0">
                          <a:effectLst/>
                          <a:latin typeface="Arial" panose="020B0604020202020204" pitchFamily="34" charset="0"/>
                          <a:cs typeface="Arial" panose="020B0604020202020204" pitchFamily="34" charset="0"/>
                        </a:rPr>
                        <a:t> </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T w="12700" cap="flat" cmpd="sng" algn="ctr">
                      <a:solidFill>
                        <a:srgbClr val="194C7F"/>
                      </a:solidFill>
                      <a:prstDash val="solid"/>
                      <a:round/>
                      <a:headEnd type="none" w="med" len="med"/>
                      <a:tailEnd type="none" w="med" len="med"/>
                    </a:lnT>
                  </a:tcPr>
                </a:tc>
                <a:tc>
                  <a:txBody>
                    <a:bodyPr/>
                    <a:lstStyle/>
                    <a:p>
                      <a:pPr marL="0" marR="0" algn="r">
                        <a:lnSpc>
                          <a:spcPct val="100000"/>
                        </a:lnSpc>
                        <a:spcBef>
                          <a:spcPts val="600"/>
                        </a:spcBef>
                        <a:spcAft>
                          <a:spcPts val="0"/>
                        </a:spcAft>
                      </a:pPr>
                      <a:r>
                        <a:rPr lang="en-US" sz="2800" dirty="0">
                          <a:effectLst/>
                          <a:latin typeface="Arial" panose="020B0604020202020204" pitchFamily="34" charset="0"/>
                          <a:cs typeface="Arial" panose="020B0604020202020204" pitchFamily="34" charset="0"/>
                        </a:rPr>
                        <a:t> </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T w="12700" cap="flat" cmpd="sng" algn="ctr">
                      <a:solidFill>
                        <a:srgbClr val="194C7F"/>
                      </a:solidFill>
                      <a:prstDash val="solid"/>
                      <a:round/>
                      <a:headEnd type="none" w="med" len="med"/>
                      <a:tailEnd type="none" w="med" len="med"/>
                    </a:lnT>
                  </a:tcPr>
                </a:tc>
                <a:tc>
                  <a:txBody>
                    <a:bodyPr/>
                    <a:lstStyle/>
                    <a:p>
                      <a:pPr marL="0" marR="0" algn="r">
                        <a:lnSpc>
                          <a:spcPct val="100000"/>
                        </a:lnSpc>
                        <a:spcBef>
                          <a:spcPts val="600"/>
                        </a:spcBef>
                        <a:spcAft>
                          <a:spcPts val="0"/>
                        </a:spcAft>
                      </a:pPr>
                      <a:r>
                        <a:rPr lang="en-US" sz="2800" dirty="0">
                          <a:effectLst/>
                          <a:latin typeface="Arial" panose="020B0604020202020204" pitchFamily="34" charset="0"/>
                          <a:cs typeface="Arial" panose="020B0604020202020204" pitchFamily="34" charset="0"/>
                        </a:rPr>
                        <a:t> </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T w="12700" cap="flat" cmpd="sng" algn="ctr">
                      <a:solidFill>
                        <a:srgbClr val="194C7F"/>
                      </a:solidFill>
                      <a:prstDash val="solid"/>
                      <a:round/>
                      <a:headEnd type="none" w="med" len="med"/>
                      <a:tailEnd type="none" w="med" len="med"/>
                    </a:lnT>
                  </a:tcPr>
                </a:tc>
                <a:extLst>
                  <a:ext uri="{0D108BD9-81ED-4DB2-BD59-A6C34878D82A}">
                    <a16:rowId xmlns:a16="http://schemas.microsoft.com/office/drawing/2014/main" val="2692346657"/>
                  </a:ext>
                </a:extLst>
              </a:tr>
              <a:tr h="457200">
                <a:tc>
                  <a:txBody>
                    <a:bodyPr/>
                    <a:lstStyle/>
                    <a:p>
                      <a:pPr marL="228600" marR="0">
                        <a:lnSpc>
                          <a:spcPct val="100000"/>
                        </a:lnSpc>
                        <a:spcBef>
                          <a:spcPts val="0"/>
                        </a:spcBef>
                        <a:spcAft>
                          <a:spcPts val="0"/>
                        </a:spcAft>
                      </a:pPr>
                      <a:r>
                        <a:rPr lang="en-US" sz="2800" b="1" dirty="0">
                          <a:effectLst/>
                          <a:latin typeface="Arial" panose="020B0604020202020204" pitchFamily="34" charset="0"/>
                          <a:cs typeface="Arial" panose="020B0604020202020204" pitchFamily="34" charset="0"/>
                        </a:rPr>
                        <a:t>White</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8600" marR="0" algn="r">
                        <a:lnSpc>
                          <a:spcPct val="100000"/>
                        </a:lnSpc>
                        <a:spcBef>
                          <a:spcPts val="0"/>
                        </a:spcBef>
                        <a:spcAft>
                          <a:spcPts val="0"/>
                        </a:spcAft>
                      </a:pPr>
                      <a:r>
                        <a:rPr lang="en-US" sz="2800" b="0" dirty="0" smtClean="0">
                          <a:effectLst/>
                          <a:latin typeface="Arial" panose="020B0604020202020204" pitchFamily="34" charset="0"/>
                          <a:ea typeface="Calibri" panose="020F0502020204030204" pitchFamily="34" charset="0"/>
                          <a:cs typeface="Arial" panose="020B0604020202020204" pitchFamily="34" charset="0"/>
                        </a:rPr>
                        <a:t>6639 / 50,520</a:t>
                      </a:r>
                      <a:endParaRPr lang="en-US" sz="2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-3 (-4, -2)</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-1 (-2, 1)</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a:effectLst/>
                          <a:latin typeface="Arial" panose="020B0604020202020204" pitchFamily="34" charset="0"/>
                          <a:cs typeface="Arial" panose="020B0604020202020204" pitchFamily="34" charset="0"/>
                        </a:rPr>
                        <a:t>1 (ref.)</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a:effectLst/>
                          <a:latin typeface="Arial" panose="020B0604020202020204" pitchFamily="34" charset="0"/>
                          <a:cs typeface="Arial" panose="020B0604020202020204" pitchFamily="34" charset="0"/>
                        </a:rPr>
                        <a:t>1 (ref.)</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75208905"/>
                  </a:ext>
                </a:extLst>
              </a:tr>
              <a:tr h="457200">
                <a:tc>
                  <a:txBody>
                    <a:bodyPr/>
                    <a:lstStyle/>
                    <a:p>
                      <a:pPr marL="228600" marR="0">
                        <a:lnSpc>
                          <a:spcPct val="100000"/>
                        </a:lnSpc>
                        <a:spcBef>
                          <a:spcPts val="0"/>
                        </a:spcBef>
                        <a:spcAft>
                          <a:spcPts val="0"/>
                        </a:spcAft>
                      </a:pPr>
                      <a:r>
                        <a:rPr lang="en-US" sz="2800" b="1" dirty="0">
                          <a:effectLst/>
                          <a:latin typeface="Arial" panose="020B0604020202020204" pitchFamily="34" charset="0"/>
                          <a:cs typeface="Arial" panose="020B0604020202020204" pitchFamily="34" charset="0"/>
                        </a:rPr>
                        <a:t>Black</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8600" marR="0" algn="r">
                        <a:lnSpc>
                          <a:spcPct val="100000"/>
                        </a:lnSpc>
                        <a:spcBef>
                          <a:spcPts val="0"/>
                        </a:spcBef>
                        <a:spcAft>
                          <a:spcPts val="0"/>
                        </a:spcAft>
                      </a:pPr>
                      <a:r>
                        <a:rPr lang="en-US" sz="2800" b="0" dirty="0" smtClean="0">
                          <a:effectLst/>
                          <a:latin typeface="Arial" panose="020B0604020202020204" pitchFamily="34" charset="0"/>
                          <a:ea typeface="Calibri" panose="020F0502020204030204" pitchFamily="34" charset="0"/>
                          <a:cs typeface="Arial" panose="020B0604020202020204" pitchFamily="34" charset="0"/>
                        </a:rPr>
                        <a:t>5252 / 24,052</a:t>
                      </a:r>
                      <a:endParaRPr lang="en-US" sz="2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-6 (-7, -4)</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-2 (-4, 0)</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1.46 (1.32, 1.61)</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1.27 (1.14, 1.41)</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51654613"/>
                  </a:ext>
                </a:extLst>
              </a:tr>
              <a:tr h="457200">
                <a:tc>
                  <a:txBody>
                    <a:bodyPr/>
                    <a:lstStyle/>
                    <a:p>
                      <a:pPr marL="228600" marR="0">
                        <a:lnSpc>
                          <a:spcPct val="100000"/>
                        </a:lnSpc>
                        <a:spcBef>
                          <a:spcPts val="0"/>
                        </a:spcBef>
                        <a:spcAft>
                          <a:spcPts val="0"/>
                        </a:spcAft>
                      </a:pPr>
                      <a:r>
                        <a:rPr lang="en-US" sz="2800" b="1" dirty="0" smtClean="0">
                          <a:effectLst/>
                          <a:latin typeface="Arial" panose="020B0604020202020204" pitchFamily="34" charset="0"/>
                          <a:cs typeface="Arial" panose="020B0604020202020204" pitchFamily="34" charset="0"/>
                        </a:rPr>
                        <a:t>Hispanic</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8600" marR="0" algn="r">
                        <a:lnSpc>
                          <a:spcPct val="100000"/>
                        </a:lnSpc>
                        <a:spcBef>
                          <a:spcPts val="0"/>
                        </a:spcBef>
                        <a:spcAft>
                          <a:spcPts val="0"/>
                        </a:spcAft>
                      </a:pPr>
                      <a:r>
                        <a:rPr lang="en-US" sz="2800" b="0" dirty="0" smtClean="0">
                          <a:effectLst/>
                          <a:latin typeface="Arial" panose="020B0604020202020204" pitchFamily="34" charset="0"/>
                          <a:ea typeface="Calibri" panose="020F0502020204030204" pitchFamily="34" charset="0"/>
                          <a:cs typeface="Arial" panose="020B0604020202020204" pitchFamily="34" charset="0"/>
                        </a:rPr>
                        <a:t>2320 / 16,320</a:t>
                      </a:r>
                      <a:endParaRPr lang="en-US" sz="2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-5 (-7, -3)</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-2 (-4, 1)</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1.01 (0.90, 1.13)</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0.98 (0.87, 1.10)</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16481465"/>
                  </a:ext>
                </a:extLst>
              </a:tr>
              <a:tr h="457200">
                <a:tc>
                  <a:txBody>
                    <a:bodyPr/>
                    <a:lstStyle/>
                    <a:p>
                      <a:pPr marL="228600" marR="0">
                        <a:lnSpc>
                          <a:spcPct val="100000"/>
                        </a:lnSpc>
                        <a:spcBef>
                          <a:spcPts val="0"/>
                        </a:spcBef>
                        <a:spcAft>
                          <a:spcPts val="0"/>
                        </a:spcAft>
                      </a:pPr>
                      <a:r>
                        <a:rPr lang="en-US" sz="2800" b="1" dirty="0">
                          <a:effectLst/>
                          <a:latin typeface="Arial" panose="020B0604020202020204" pitchFamily="34" charset="0"/>
                          <a:cs typeface="Arial" panose="020B0604020202020204" pitchFamily="34" charset="0"/>
                        </a:rPr>
                        <a:t>Asian</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8600" marR="0" algn="r">
                        <a:lnSpc>
                          <a:spcPct val="100000"/>
                        </a:lnSpc>
                        <a:spcBef>
                          <a:spcPts val="0"/>
                        </a:spcBef>
                        <a:spcAft>
                          <a:spcPts val="0"/>
                        </a:spcAft>
                      </a:pPr>
                      <a:r>
                        <a:rPr lang="en-US" sz="2800" b="0" dirty="0" smtClean="0">
                          <a:effectLst/>
                          <a:latin typeface="Arial" panose="020B0604020202020204" pitchFamily="34" charset="0"/>
                          <a:ea typeface="Calibri" panose="020F0502020204030204" pitchFamily="34" charset="0"/>
                          <a:cs typeface="Arial" panose="020B0604020202020204" pitchFamily="34" charset="0"/>
                        </a:rPr>
                        <a:t>298 / 4096</a:t>
                      </a:r>
                      <a:endParaRPr lang="en-US" sz="2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-2 (-8, 4)</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0 (-6, 7)</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0.62 (0.50, 0.75)</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a:effectLst/>
                          <a:latin typeface="Arial" panose="020B0604020202020204" pitchFamily="34" charset="0"/>
                          <a:cs typeface="Arial" panose="020B0604020202020204" pitchFamily="34" charset="0"/>
                        </a:rPr>
                        <a:t>0.64 (0.53, 0.78)</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57254260"/>
                  </a:ext>
                </a:extLst>
              </a:tr>
              <a:tr h="457200">
                <a:tc>
                  <a:txBody>
                    <a:bodyPr/>
                    <a:lstStyle/>
                    <a:p>
                      <a:pPr marL="228600" marR="0">
                        <a:lnSpc>
                          <a:spcPct val="100000"/>
                        </a:lnSpc>
                        <a:spcBef>
                          <a:spcPts val="0"/>
                        </a:spcBef>
                        <a:spcAft>
                          <a:spcPts val="0"/>
                        </a:spcAft>
                      </a:pPr>
                      <a:r>
                        <a:rPr lang="en-US" sz="2800" b="1" dirty="0">
                          <a:effectLst/>
                          <a:latin typeface="Arial" panose="020B0604020202020204" pitchFamily="34" charset="0"/>
                          <a:cs typeface="Arial" panose="020B0604020202020204" pitchFamily="34" charset="0"/>
                        </a:rPr>
                        <a:t>Indigenous</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8600" marR="0" algn="r">
                        <a:lnSpc>
                          <a:spcPct val="100000"/>
                        </a:lnSpc>
                        <a:spcBef>
                          <a:spcPts val="0"/>
                        </a:spcBef>
                        <a:spcAft>
                          <a:spcPts val="0"/>
                        </a:spcAft>
                      </a:pPr>
                      <a:r>
                        <a:rPr lang="en-US" sz="2800" b="0" dirty="0" smtClean="0">
                          <a:effectLst/>
                          <a:latin typeface="Arial" panose="020B0604020202020204" pitchFamily="34" charset="0"/>
                          <a:ea typeface="Calibri" panose="020F0502020204030204" pitchFamily="34" charset="0"/>
                          <a:cs typeface="Arial" panose="020B0604020202020204" pitchFamily="34" charset="0"/>
                        </a:rPr>
                        <a:t>246 / 997</a:t>
                      </a:r>
                      <a:endParaRPr lang="en-US" sz="2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a:effectLst/>
                          <a:latin typeface="Arial" panose="020B0604020202020204" pitchFamily="34" charset="0"/>
                          <a:cs typeface="Arial" panose="020B0604020202020204" pitchFamily="34" charset="0"/>
                        </a:rPr>
                        <a:t>1 (-7, 9)</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4 (-5, 14)</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1.99 (1.44, 2.74)</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1.62 (1.18, 2.22)</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76817198"/>
                  </a:ext>
                </a:extLst>
              </a:tr>
              <a:tr h="457200">
                <a:tc>
                  <a:txBody>
                    <a:bodyPr/>
                    <a:lstStyle/>
                    <a:p>
                      <a:pPr marL="228600" marR="0">
                        <a:lnSpc>
                          <a:spcPct val="100000"/>
                        </a:lnSpc>
                        <a:spcBef>
                          <a:spcPts val="0"/>
                        </a:spcBef>
                        <a:spcAft>
                          <a:spcPts val="0"/>
                        </a:spcAft>
                      </a:pPr>
                      <a:r>
                        <a:rPr lang="en-US" sz="2800" b="1" dirty="0" smtClean="0">
                          <a:effectLst/>
                          <a:latin typeface="Arial" panose="020B0604020202020204" pitchFamily="34" charset="0"/>
                          <a:cs typeface="Arial" panose="020B0604020202020204" pitchFamily="34" charset="0"/>
                        </a:rPr>
                        <a:t>Multiracial/other</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8600" marR="0" algn="r">
                        <a:lnSpc>
                          <a:spcPct val="100000"/>
                        </a:lnSpc>
                        <a:spcBef>
                          <a:spcPts val="0"/>
                        </a:spcBef>
                        <a:spcAft>
                          <a:spcPts val="0"/>
                        </a:spcAft>
                      </a:pPr>
                      <a:r>
                        <a:rPr lang="en-US" sz="2800" b="0" dirty="0" smtClean="0">
                          <a:effectLst/>
                          <a:latin typeface="Arial" panose="020B0604020202020204" pitchFamily="34" charset="0"/>
                          <a:ea typeface="Calibri" panose="020F0502020204030204" pitchFamily="34" charset="0"/>
                          <a:cs typeface="Arial" panose="020B0604020202020204" pitchFamily="34" charset="0"/>
                        </a:rPr>
                        <a:t>182 / 1522</a:t>
                      </a:r>
                      <a:endParaRPr lang="en-US" sz="2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a:effectLst/>
                          <a:latin typeface="Arial" panose="020B0604020202020204" pitchFamily="34" charset="0"/>
                          <a:cs typeface="Arial" panose="020B0604020202020204" pitchFamily="34" charset="0"/>
                        </a:rPr>
                        <a:t>4 (-3, 11)</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a:effectLst/>
                          <a:latin typeface="Arial" panose="020B0604020202020204" pitchFamily="34" charset="0"/>
                          <a:cs typeface="Arial" panose="020B0604020202020204" pitchFamily="34" charset="0"/>
                        </a:rPr>
                        <a:t>6 (-1, 14)</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0.82 (0.53, 1.28)</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0.88 (0.57, 1.38)</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28676402"/>
                  </a:ext>
                </a:extLst>
              </a:tr>
              <a:tr h="457200">
                <a:tc>
                  <a:txBody>
                    <a:bodyPr/>
                    <a:lstStyle/>
                    <a:p>
                      <a:pPr marL="0" marR="0">
                        <a:lnSpc>
                          <a:spcPct val="100000"/>
                        </a:lnSpc>
                        <a:spcBef>
                          <a:spcPts val="0"/>
                        </a:spcBef>
                        <a:spcAft>
                          <a:spcPts val="0"/>
                        </a:spcAft>
                      </a:pPr>
                      <a:r>
                        <a:rPr lang="en-US" sz="2800" b="1" dirty="0">
                          <a:effectLst/>
                          <a:latin typeface="Arial" panose="020B0604020202020204" pitchFamily="34" charset="0"/>
                          <a:cs typeface="Arial" panose="020B0604020202020204" pitchFamily="34" charset="0"/>
                        </a:rPr>
                        <a:t>Cisgender women</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endParaRPr lang="en-US" sz="2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 </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a:effectLst/>
                          <a:latin typeface="Arial" panose="020B0604020202020204" pitchFamily="34" charset="0"/>
                          <a:cs typeface="Arial" panose="020B0604020202020204" pitchFamily="34" charset="0"/>
                        </a:rPr>
                        <a:t> </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 </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 </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5767079"/>
                  </a:ext>
                </a:extLst>
              </a:tr>
              <a:tr h="457200">
                <a:tc>
                  <a:txBody>
                    <a:bodyPr/>
                    <a:lstStyle/>
                    <a:p>
                      <a:pPr marL="222250" marR="0">
                        <a:lnSpc>
                          <a:spcPct val="100000"/>
                        </a:lnSpc>
                        <a:spcBef>
                          <a:spcPts val="0"/>
                        </a:spcBef>
                        <a:spcAft>
                          <a:spcPts val="0"/>
                        </a:spcAft>
                      </a:pPr>
                      <a:r>
                        <a:rPr lang="en-US" sz="2800" b="1" dirty="0">
                          <a:effectLst/>
                          <a:latin typeface="Arial" panose="020B0604020202020204" pitchFamily="34" charset="0"/>
                          <a:cs typeface="Arial" panose="020B0604020202020204" pitchFamily="34" charset="0"/>
                        </a:rPr>
                        <a:t>White</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2250" marR="0" algn="r">
                        <a:lnSpc>
                          <a:spcPct val="100000"/>
                        </a:lnSpc>
                        <a:spcBef>
                          <a:spcPts val="0"/>
                        </a:spcBef>
                        <a:spcAft>
                          <a:spcPts val="0"/>
                        </a:spcAft>
                      </a:pPr>
                      <a:r>
                        <a:rPr lang="en-US" sz="2800" b="0" dirty="0" smtClean="0">
                          <a:effectLst/>
                          <a:latin typeface="Arial" panose="020B0604020202020204" pitchFamily="34" charset="0"/>
                          <a:ea typeface="Calibri" panose="020F0502020204030204" pitchFamily="34" charset="0"/>
                          <a:cs typeface="Arial" panose="020B0604020202020204" pitchFamily="34" charset="0"/>
                        </a:rPr>
                        <a:t>994 / 4791</a:t>
                      </a:r>
                      <a:endParaRPr lang="en-US" sz="2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a:effectLst/>
                          <a:latin typeface="Arial" panose="020B0604020202020204" pitchFamily="34" charset="0"/>
                          <a:cs typeface="Arial" panose="020B0604020202020204" pitchFamily="34" charset="0"/>
                        </a:rPr>
                        <a:t>-7 (-10, -3)</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a:effectLst/>
                          <a:latin typeface="Arial" panose="020B0604020202020204" pitchFamily="34" charset="0"/>
                          <a:cs typeface="Arial" panose="020B0604020202020204" pitchFamily="34" charset="0"/>
                        </a:rPr>
                        <a:t>-2 (-6, 2)</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a:effectLst/>
                          <a:latin typeface="Arial" panose="020B0604020202020204" pitchFamily="34" charset="0"/>
                          <a:cs typeface="Arial" panose="020B0604020202020204" pitchFamily="34" charset="0"/>
                        </a:rPr>
                        <a:t>1 (ref.)</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1 (ref.)</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25660091"/>
                  </a:ext>
                </a:extLst>
              </a:tr>
              <a:tr h="457200">
                <a:tc>
                  <a:txBody>
                    <a:bodyPr/>
                    <a:lstStyle/>
                    <a:p>
                      <a:pPr marL="222250" marR="0">
                        <a:lnSpc>
                          <a:spcPct val="100000"/>
                        </a:lnSpc>
                        <a:spcBef>
                          <a:spcPts val="0"/>
                        </a:spcBef>
                        <a:spcAft>
                          <a:spcPts val="0"/>
                        </a:spcAft>
                      </a:pPr>
                      <a:r>
                        <a:rPr lang="en-US" sz="2800" b="1" dirty="0">
                          <a:effectLst/>
                          <a:latin typeface="Arial" panose="020B0604020202020204" pitchFamily="34" charset="0"/>
                          <a:cs typeface="Arial" panose="020B0604020202020204" pitchFamily="34" charset="0"/>
                        </a:rPr>
                        <a:t>Black</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2250" marR="0" algn="r">
                        <a:lnSpc>
                          <a:spcPct val="100000"/>
                        </a:lnSpc>
                        <a:spcBef>
                          <a:spcPts val="0"/>
                        </a:spcBef>
                        <a:spcAft>
                          <a:spcPts val="0"/>
                        </a:spcAft>
                      </a:pPr>
                      <a:r>
                        <a:rPr lang="en-US" sz="2800" b="0" dirty="0" smtClean="0">
                          <a:effectLst/>
                          <a:latin typeface="Arial" panose="020B0604020202020204" pitchFamily="34" charset="0"/>
                          <a:ea typeface="Calibri" panose="020F0502020204030204" pitchFamily="34" charset="0"/>
                          <a:cs typeface="Arial" panose="020B0604020202020204" pitchFamily="34" charset="0"/>
                        </a:rPr>
                        <a:t>3743 / 14,494</a:t>
                      </a:r>
                      <a:endParaRPr lang="en-US" sz="2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a:effectLst/>
                          <a:latin typeface="Arial" panose="020B0604020202020204" pitchFamily="34" charset="0"/>
                          <a:cs typeface="Arial" panose="020B0604020202020204" pitchFamily="34" charset="0"/>
                        </a:rPr>
                        <a:t>-5 (-7, -3)</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a:effectLst/>
                          <a:latin typeface="Arial" panose="020B0604020202020204" pitchFamily="34" charset="0"/>
                          <a:cs typeface="Arial" panose="020B0604020202020204" pitchFamily="34" charset="0"/>
                        </a:rPr>
                        <a:t>-2 (-5, 0)</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a:effectLst/>
                          <a:latin typeface="Arial" panose="020B0604020202020204" pitchFamily="34" charset="0"/>
                          <a:cs typeface="Arial" panose="020B0604020202020204" pitchFamily="34" charset="0"/>
                        </a:rPr>
                        <a:t>1.13 (0.94, 1.35)</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1.15 (0.97, 1.37)</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47274330"/>
                  </a:ext>
                </a:extLst>
              </a:tr>
              <a:tr h="457200">
                <a:tc>
                  <a:txBody>
                    <a:bodyPr/>
                    <a:lstStyle/>
                    <a:p>
                      <a:pPr marL="222250" marR="0">
                        <a:lnSpc>
                          <a:spcPct val="100000"/>
                        </a:lnSpc>
                        <a:spcBef>
                          <a:spcPts val="0"/>
                        </a:spcBef>
                        <a:spcAft>
                          <a:spcPts val="0"/>
                        </a:spcAft>
                      </a:pPr>
                      <a:r>
                        <a:rPr lang="en-US" sz="2800" b="1" dirty="0" smtClean="0">
                          <a:effectLst/>
                          <a:latin typeface="Arial" panose="020B0604020202020204" pitchFamily="34" charset="0"/>
                          <a:cs typeface="Arial" panose="020B0604020202020204" pitchFamily="34" charset="0"/>
                        </a:rPr>
                        <a:t>Hispanic</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2250" marR="0" algn="r">
                        <a:lnSpc>
                          <a:spcPct val="100000"/>
                        </a:lnSpc>
                        <a:spcBef>
                          <a:spcPts val="0"/>
                        </a:spcBef>
                        <a:spcAft>
                          <a:spcPts val="0"/>
                        </a:spcAft>
                      </a:pPr>
                      <a:r>
                        <a:rPr lang="en-US" sz="2800" b="0" dirty="0" smtClean="0">
                          <a:effectLst/>
                          <a:latin typeface="Arial" panose="020B0604020202020204" pitchFamily="34" charset="0"/>
                          <a:ea typeface="Calibri" panose="020F0502020204030204" pitchFamily="34" charset="0"/>
                          <a:cs typeface="Arial" panose="020B0604020202020204" pitchFamily="34" charset="0"/>
                        </a:rPr>
                        <a:t>930 / 3819</a:t>
                      </a:r>
                      <a:endParaRPr lang="en-US" sz="2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a:effectLst/>
                          <a:latin typeface="Arial" panose="020B0604020202020204" pitchFamily="34" charset="0"/>
                          <a:cs typeface="Arial" panose="020B0604020202020204" pitchFamily="34" charset="0"/>
                        </a:rPr>
                        <a:t>-5 (-8, -1)</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-2 (-6, 2)</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1.10 (0.88, 1.38)</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1.11 (0.89, 1.38)</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34529885"/>
                  </a:ext>
                </a:extLst>
              </a:tr>
              <a:tr h="457200">
                <a:tc>
                  <a:txBody>
                    <a:bodyPr/>
                    <a:lstStyle/>
                    <a:p>
                      <a:pPr marL="222250" marR="0">
                        <a:lnSpc>
                          <a:spcPct val="100000"/>
                        </a:lnSpc>
                        <a:spcBef>
                          <a:spcPts val="0"/>
                        </a:spcBef>
                        <a:spcAft>
                          <a:spcPts val="0"/>
                        </a:spcAft>
                      </a:pPr>
                      <a:r>
                        <a:rPr lang="en-US" sz="2800" b="1" dirty="0" smtClean="0">
                          <a:effectLst/>
                          <a:latin typeface="Arial" panose="020B0604020202020204" pitchFamily="34" charset="0"/>
                          <a:cs typeface="Arial" panose="020B0604020202020204" pitchFamily="34" charset="0"/>
                        </a:rPr>
                        <a:t>Asian*</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2250" marR="0" algn="r">
                        <a:lnSpc>
                          <a:spcPct val="100000"/>
                        </a:lnSpc>
                        <a:spcBef>
                          <a:spcPts val="0"/>
                        </a:spcBef>
                        <a:spcAft>
                          <a:spcPts val="0"/>
                        </a:spcAft>
                      </a:pPr>
                      <a:r>
                        <a:rPr lang="en-US" sz="2800" b="0" dirty="0" smtClean="0">
                          <a:effectLst/>
                          <a:latin typeface="Arial" panose="020B0604020202020204" pitchFamily="34" charset="0"/>
                          <a:ea typeface="Calibri" panose="020F0502020204030204" pitchFamily="34" charset="0"/>
                          <a:cs typeface="Arial" panose="020B0604020202020204" pitchFamily="34" charset="0"/>
                        </a:rPr>
                        <a:t>74 / 607</a:t>
                      </a:r>
                      <a:endParaRPr lang="en-US" sz="2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0.68 (0.43, 1.08)</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0.74 (0.47, 1.15)</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48283078"/>
                  </a:ext>
                </a:extLst>
              </a:tr>
              <a:tr h="457200">
                <a:tc>
                  <a:txBody>
                    <a:bodyPr/>
                    <a:lstStyle/>
                    <a:p>
                      <a:pPr marL="222250" marR="0">
                        <a:lnSpc>
                          <a:spcPct val="100000"/>
                        </a:lnSpc>
                        <a:spcBef>
                          <a:spcPts val="0"/>
                        </a:spcBef>
                        <a:spcAft>
                          <a:spcPts val="0"/>
                        </a:spcAft>
                      </a:pPr>
                      <a:r>
                        <a:rPr lang="en-US" sz="2800" b="1" dirty="0" smtClean="0">
                          <a:effectLst/>
                          <a:latin typeface="Arial" panose="020B0604020202020204" pitchFamily="34" charset="0"/>
                          <a:cs typeface="Arial" panose="020B0604020202020204" pitchFamily="34" charset="0"/>
                        </a:rPr>
                        <a:t>Indigenous*</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2250" marR="0" algn="r">
                        <a:lnSpc>
                          <a:spcPct val="100000"/>
                        </a:lnSpc>
                        <a:spcBef>
                          <a:spcPts val="0"/>
                        </a:spcBef>
                        <a:spcAft>
                          <a:spcPts val="0"/>
                        </a:spcAft>
                      </a:pPr>
                      <a:r>
                        <a:rPr lang="en-US" sz="2800" b="0" dirty="0" smtClean="0">
                          <a:effectLst/>
                          <a:latin typeface="Arial" panose="020B0604020202020204" pitchFamily="34" charset="0"/>
                          <a:ea typeface="Calibri" panose="020F0502020204030204" pitchFamily="34" charset="0"/>
                          <a:cs typeface="Arial" panose="020B0604020202020204" pitchFamily="34" charset="0"/>
                        </a:rPr>
                        <a:t>152</a:t>
                      </a:r>
                      <a:r>
                        <a:rPr lang="en-US" sz="2800" b="0" baseline="0" dirty="0" smtClean="0">
                          <a:effectLst/>
                          <a:latin typeface="Arial" panose="020B0604020202020204" pitchFamily="34" charset="0"/>
                          <a:ea typeface="Calibri" panose="020F0502020204030204" pitchFamily="34" charset="0"/>
                          <a:cs typeface="Arial" panose="020B0604020202020204" pitchFamily="34" charset="0"/>
                        </a:rPr>
                        <a:t> / 362</a:t>
                      </a:r>
                      <a:endParaRPr lang="en-US" sz="2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2.55 (1.68, 3.89)</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1.88 (1.31, 2.68)</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086824380"/>
                  </a:ext>
                </a:extLst>
              </a:tr>
              <a:tr h="457200">
                <a:tc>
                  <a:txBody>
                    <a:bodyPr/>
                    <a:lstStyle/>
                    <a:p>
                      <a:pPr marL="222250" marR="0">
                        <a:lnSpc>
                          <a:spcPct val="100000"/>
                        </a:lnSpc>
                        <a:spcBef>
                          <a:spcPts val="0"/>
                        </a:spcBef>
                        <a:spcAft>
                          <a:spcPts val="0"/>
                        </a:spcAft>
                      </a:pPr>
                      <a:r>
                        <a:rPr lang="en-US" sz="2800" b="1" dirty="0" smtClean="0">
                          <a:effectLst/>
                          <a:latin typeface="Arial" panose="020B0604020202020204" pitchFamily="34" charset="0"/>
                          <a:cs typeface="Arial" panose="020B0604020202020204" pitchFamily="34" charset="0"/>
                        </a:rPr>
                        <a:t>Multiracial/other*</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2250" marR="0" algn="r">
                        <a:lnSpc>
                          <a:spcPct val="100000"/>
                        </a:lnSpc>
                        <a:spcBef>
                          <a:spcPts val="0"/>
                        </a:spcBef>
                        <a:spcAft>
                          <a:spcPts val="0"/>
                        </a:spcAft>
                      </a:pPr>
                      <a:r>
                        <a:rPr lang="en-US" sz="2800" b="0" dirty="0" smtClean="0">
                          <a:effectLst/>
                          <a:latin typeface="Arial" panose="020B0604020202020204" pitchFamily="34" charset="0"/>
                          <a:ea typeface="Calibri" panose="020F0502020204030204" pitchFamily="34" charset="0"/>
                          <a:cs typeface="Arial" panose="020B0604020202020204" pitchFamily="34" charset="0"/>
                        </a:rPr>
                        <a:t>62 / 405</a:t>
                      </a:r>
                      <a:endParaRPr lang="en-US" sz="2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a:effectLst/>
                          <a:latin typeface="Arial" panose="020B0604020202020204" pitchFamily="34" charset="0"/>
                          <a:cs typeface="Arial" panose="020B0604020202020204" pitchFamily="34" charset="0"/>
                        </a:rPr>
                        <a:t> </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a:effectLst/>
                          <a:latin typeface="Arial" panose="020B0604020202020204" pitchFamily="34" charset="0"/>
                          <a:cs typeface="Arial" panose="020B0604020202020204" pitchFamily="34" charset="0"/>
                        </a:rPr>
                        <a:t> </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a:effectLst/>
                          <a:latin typeface="Arial" panose="020B0604020202020204" pitchFamily="34" charset="0"/>
                          <a:cs typeface="Arial" panose="020B0604020202020204" pitchFamily="34" charset="0"/>
                        </a:rPr>
                        <a:t>0.70 (0.35, 1.39)</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0.80 (0.41, 1.56)</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72996396"/>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851635677"/>
              </p:ext>
            </p:extLst>
          </p:nvPr>
        </p:nvGraphicFramePr>
        <p:xfrm>
          <a:off x="8970401" y="7941374"/>
          <a:ext cx="16459200" cy="7955280"/>
        </p:xfrm>
        <a:graphic>
          <a:graphicData uri="http://schemas.openxmlformats.org/drawingml/2006/table">
            <a:tbl>
              <a:tblPr bandRow="1">
                <a:tableStyleId>{3B4B98B0-60AC-42C2-AFA5-B58CD77FA1E5}</a:tableStyleId>
              </a:tblPr>
              <a:tblGrid>
                <a:gridCol w="3749040">
                  <a:extLst>
                    <a:ext uri="{9D8B030D-6E8A-4147-A177-3AD203B41FA5}">
                      <a16:colId xmlns:a16="http://schemas.microsoft.com/office/drawing/2014/main" val="3938568221"/>
                    </a:ext>
                  </a:extLst>
                </a:gridCol>
                <a:gridCol w="2194560">
                  <a:extLst>
                    <a:ext uri="{9D8B030D-6E8A-4147-A177-3AD203B41FA5}">
                      <a16:colId xmlns:a16="http://schemas.microsoft.com/office/drawing/2014/main" val="3810021246"/>
                    </a:ext>
                  </a:extLst>
                </a:gridCol>
                <a:gridCol w="2103120">
                  <a:extLst>
                    <a:ext uri="{9D8B030D-6E8A-4147-A177-3AD203B41FA5}">
                      <a16:colId xmlns:a16="http://schemas.microsoft.com/office/drawing/2014/main" val="1724004902"/>
                    </a:ext>
                  </a:extLst>
                </a:gridCol>
                <a:gridCol w="2103120">
                  <a:extLst>
                    <a:ext uri="{9D8B030D-6E8A-4147-A177-3AD203B41FA5}">
                      <a16:colId xmlns:a16="http://schemas.microsoft.com/office/drawing/2014/main" val="712479187"/>
                    </a:ext>
                  </a:extLst>
                </a:gridCol>
                <a:gridCol w="2103120">
                  <a:extLst>
                    <a:ext uri="{9D8B030D-6E8A-4147-A177-3AD203B41FA5}">
                      <a16:colId xmlns:a16="http://schemas.microsoft.com/office/drawing/2014/main" val="4997890"/>
                    </a:ext>
                  </a:extLst>
                </a:gridCol>
                <a:gridCol w="2103120">
                  <a:extLst>
                    <a:ext uri="{9D8B030D-6E8A-4147-A177-3AD203B41FA5}">
                      <a16:colId xmlns:a16="http://schemas.microsoft.com/office/drawing/2014/main" val="1380397604"/>
                    </a:ext>
                  </a:extLst>
                </a:gridCol>
                <a:gridCol w="2103120">
                  <a:extLst>
                    <a:ext uri="{9D8B030D-6E8A-4147-A177-3AD203B41FA5}">
                      <a16:colId xmlns:a16="http://schemas.microsoft.com/office/drawing/2014/main" val="50502732"/>
                    </a:ext>
                  </a:extLst>
                </a:gridCol>
              </a:tblGrid>
              <a:tr h="1554480">
                <a:tc>
                  <a:txBody>
                    <a:bodyPr/>
                    <a:lstStyle/>
                    <a:p>
                      <a:pPr marL="0" marR="0">
                        <a:lnSpc>
                          <a:spcPct val="100000"/>
                        </a:lnSpc>
                        <a:spcBef>
                          <a:spcPts val="0"/>
                        </a:spcBef>
                        <a:spcAft>
                          <a:spcPts val="0"/>
                        </a:spcAft>
                      </a:pPr>
                      <a:r>
                        <a:rPr lang="en-US" sz="2800" b="1" dirty="0">
                          <a:effectLst/>
                          <a:latin typeface="Arial" panose="020B0604020202020204" pitchFamily="34" charset="0"/>
                          <a:cs typeface="Arial" panose="020B0604020202020204" pitchFamily="34" charset="0"/>
                        </a:rPr>
                        <a:t> </a:t>
                      </a:r>
                      <a:r>
                        <a:rPr lang="en-US" sz="2800" b="1" dirty="0" smtClean="0">
                          <a:effectLst/>
                          <a:latin typeface="Arial" panose="020B0604020202020204" pitchFamily="34" charset="0"/>
                          <a:cs typeface="Arial" panose="020B0604020202020204" pitchFamily="34" charset="0"/>
                        </a:rPr>
                        <a:t>Characteristic</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B w="12700" cap="flat" cmpd="sng" algn="ctr">
                      <a:solidFill>
                        <a:srgbClr val="194C7F"/>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800" b="1" dirty="0">
                          <a:effectLst/>
                          <a:latin typeface="Arial" panose="020B0604020202020204" pitchFamily="34" charset="0"/>
                          <a:cs typeface="Arial" panose="020B0604020202020204" pitchFamily="34" charset="0"/>
                        </a:rPr>
                        <a:t>White</a:t>
                      </a:r>
                    </a:p>
                    <a:p>
                      <a:pPr marL="0" marR="0" algn="ctr">
                        <a:lnSpc>
                          <a:spcPct val="100000"/>
                        </a:lnSpc>
                        <a:spcBef>
                          <a:spcPts val="0"/>
                        </a:spcBef>
                        <a:spcAft>
                          <a:spcPts val="0"/>
                        </a:spcAft>
                      </a:pPr>
                      <a:r>
                        <a:rPr lang="en-US" sz="2800" b="1" dirty="0">
                          <a:effectLst/>
                          <a:latin typeface="Arial" panose="020B0604020202020204" pitchFamily="34" charset="0"/>
                          <a:cs typeface="Arial" panose="020B0604020202020204" pitchFamily="34" charset="0"/>
                        </a:rPr>
                        <a:t> </a:t>
                      </a:r>
                    </a:p>
                    <a:p>
                      <a:pPr marL="0" marR="0" algn="ctr">
                        <a:lnSpc>
                          <a:spcPct val="100000"/>
                        </a:lnSpc>
                        <a:spcBef>
                          <a:spcPts val="0"/>
                        </a:spcBef>
                        <a:spcAft>
                          <a:spcPts val="0"/>
                        </a:spcAft>
                      </a:pPr>
                      <a:r>
                        <a:rPr lang="en-US" sz="2800" b="1" dirty="0">
                          <a:effectLst/>
                          <a:latin typeface="Arial" panose="020B0604020202020204" pitchFamily="34" charset="0"/>
                          <a:cs typeface="Arial" panose="020B0604020202020204" pitchFamily="34" charset="0"/>
                        </a:rPr>
                        <a:t>N=11,526</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B w="12700" cap="flat" cmpd="sng" algn="ctr">
                      <a:solidFill>
                        <a:srgbClr val="194C7F"/>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800" b="1" dirty="0">
                          <a:effectLst/>
                          <a:latin typeface="Arial" panose="020B0604020202020204" pitchFamily="34" charset="0"/>
                          <a:cs typeface="Arial" panose="020B0604020202020204" pitchFamily="34" charset="0"/>
                        </a:rPr>
                        <a:t>Black</a:t>
                      </a:r>
                    </a:p>
                    <a:p>
                      <a:pPr marL="0" marR="0" algn="ctr">
                        <a:lnSpc>
                          <a:spcPct val="100000"/>
                        </a:lnSpc>
                        <a:spcBef>
                          <a:spcPts val="0"/>
                        </a:spcBef>
                        <a:spcAft>
                          <a:spcPts val="0"/>
                        </a:spcAft>
                      </a:pPr>
                      <a:r>
                        <a:rPr lang="en-US" sz="2800" b="1" dirty="0">
                          <a:effectLst/>
                          <a:latin typeface="Arial" panose="020B0604020202020204" pitchFamily="34" charset="0"/>
                          <a:cs typeface="Arial" panose="020B0604020202020204" pitchFamily="34" charset="0"/>
                        </a:rPr>
                        <a:t> </a:t>
                      </a:r>
                    </a:p>
                    <a:p>
                      <a:pPr marL="0" marR="0" algn="ctr">
                        <a:lnSpc>
                          <a:spcPct val="100000"/>
                        </a:lnSpc>
                        <a:spcBef>
                          <a:spcPts val="0"/>
                        </a:spcBef>
                        <a:spcAft>
                          <a:spcPts val="0"/>
                        </a:spcAft>
                      </a:pPr>
                      <a:r>
                        <a:rPr lang="en-US" sz="2800" b="1" dirty="0">
                          <a:effectLst/>
                          <a:latin typeface="Arial" panose="020B0604020202020204" pitchFamily="34" charset="0"/>
                          <a:cs typeface="Arial" panose="020B0604020202020204" pitchFamily="34" charset="0"/>
                        </a:rPr>
                        <a:t>N=8947</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B w="12700" cap="flat" cmpd="sng" algn="ctr">
                      <a:solidFill>
                        <a:srgbClr val="194C7F"/>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800" b="1" dirty="0">
                          <a:effectLst/>
                          <a:latin typeface="Arial" panose="020B0604020202020204" pitchFamily="34" charset="0"/>
                          <a:cs typeface="Arial" panose="020B0604020202020204" pitchFamily="34" charset="0"/>
                        </a:rPr>
                        <a:t>Hispanic,</a:t>
                      </a:r>
                    </a:p>
                    <a:p>
                      <a:pPr marL="0" marR="0" algn="ctr">
                        <a:lnSpc>
                          <a:spcPct val="100000"/>
                        </a:lnSpc>
                        <a:spcBef>
                          <a:spcPts val="0"/>
                        </a:spcBef>
                        <a:spcAft>
                          <a:spcPts val="0"/>
                        </a:spcAft>
                      </a:pPr>
                      <a:r>
                        <a:rPr lang="en-US" sz="2800" b="1" dirty="0">
                          <a:effectLst/>
                          <a:latin typeface="Arial" panose="020B0604020202020204" pitchFamily="34" charset="0"/>
                          <a:cs typeface="Arial" panose="020B0604020202020204" pitchFamily="34" charset="0"/>
                        </a:rPr>
                        <a:t>any race</a:t>
                      </a:r>
                    </a:p>
                    <a:p>
                      <a:pPr marL="0" marR="0" algn="ctr">
                        <a:lnSpc>
                          <a:spcPct val="100000"/>
                        </a:lnSpc>
                        <a:spcBef>
                          <a:spcPts val="0"/>
                        </a:spcBef>
                        <a:spcAft>
                          <a:spcPts val="0"/>
                        </a:spcAft>
                      </a:pPr>
                      <a:r>
                        <a:rPr lang="en-US" sz="2800" b="1" dirty="0">
                          <a:effectLst/>
                          <a:latin typeface="Arial" panose="020B0604020202020204" pitchFamily="34" charset="0"/>
                          <a:cs typeface="Arial" panose="020B0604020202020204" pitchFamily="34" charset="0"/>
                        </a:rPr>
                        <a:t>N=4611</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B w="12700" cap="flat" cmpd="sng" algn="ctr">
                      <a:solidFill>
                        <a:srgbClr val="194C7F"/>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800" b="1" dirty="0">
                          <a:effectLst/>
                          <a:latin typeface="Arial" panose="020B0604020202020204" pitchFamily="34" charset="0"/>
                          <a:cs typeface="Arial" panose="020B0604020202020204" pitchFamily="34" charset="0"/>
                        </a:rPr>
                        <a:t>Asian</a:t>
                      </a:r>
                    </a:p>
                    <a:p>
                      <a:pPr marL="0" marR="0" algn="ctr">
                        <a:lnSpc>
                          <a:spcPct val="100000"/>
                        </a:lnSpc>
                        <a:spcBef>
                          <a:spcPts val="0"/>
                        </a:spcBef>
                        <a:spcAft>
                          <a:spcPts val="0"/>
                        </a:spcAft>
                      </a:pPr>
                      <a:r>
                        <a:rPr lang="en-US" sz="2800" b="1" dirty="0">
                          <a:effectLst/>
                          <a:latin typeface="Arial" panose="020B0604020202020204" pitchFamily="34" charset="0"/>
                          <a:cs typeface="Arial" panose="020B0604020202020204" pitchFamily="34" charset="0"/>
                        </a:rPr>
                        <a:t> </a:t>
                      </a:r>
                    </a:p>
                    <a:p>
                      <a:pPr marL="0" marR="0" algn="ctr">
                        <a:lnSpc>
                          <a:spcPct val="100000"/>
                        </a:lnSpc>
                        <a:spcBef>
                          <a:spcPts val="0"/>
                        </a:spcBef>
                        <a:spcAft>
                          <a:spcPts val="0"/>
                        </a:spcAft>
                      </a:pPr>
                      <a:r>
                        <a:rPr lang="en-US" sz="2800" b="1" dirty="0">
                          <a:effectLst/>
                          <a:latin typeface="Arial" panose="020B0604020202020204" pitchFamily="34" charset="0"/>
                          <a:cs typeface="Arial" panose="020B0604020202020204" pitchFamily="34" charset="0"/>
                        </a:rPr>
                        <a:t>N=1052</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B w="12700" cap="flat" cmpd="sng" algn="ctr">
                      <a:solidFill>
                        <a:srgbClr val="194C7F"/>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800" b="1" dirty="0">
                          <a:effectLst/>
                          <a:latin typeface="Arial" panose="020B0604020202020204" pitchFamily="34" charset="0"/>
                          <a:cs typeface="Arial" panose="020B0604020202020204" pitchFamily="34" charset="0"/>
                        </a:rPr>
                        <a:t>Indigenous</a:t>
                      </a:r>
                    </a:p>
                    <a:p>
                      <a:pPr marL="0" marR="0" algn="ctr">
                        <a:lnSpc>
                          <a:spcPct val="100000"/>
                        </a:lnSpc>
                        <a:spcBef>
                          <a:spcPts val="0"/>
                        </a:spcBef>
                        <a:spcAft>
                          <a:spcPts val="0"/>
                        </a:spcAft>
                      </a:pPr>
                      <a:r>
                        <a:rPr lang="en-US" sz="2800" b="1" dirty="0">
                          <a:effectLst/>
                          <a:latin typeface="Arial" panose="020B0604020202020204" pitchFamily="34" charset="0"/>
                          <a:cs typeface="Arial" panose="020B0604020202020204" pitchFamily="34" charset="0"/>
                        </a:rPr>
                        <a:t> </a:t>
                      </a:r>
                    </a:p>
                    <a:p>
                      <a:pPr marL="0" marR="0" algn="ctr">
                        <a:lnSpc>
                          <a:spcPct val="100000"/>
                        </a:lnSpc>
                        <a:spcBef>
                          <a:spcPts val="0"/>
                        </a:spcBef>
                        <a:spcAft>
                          <a:spcPts val="0"/>
                        </a:spcAft>
                      </a:pPr>
                      <a:r>
                        <a:rPr lang="en-US" sz="2800" b="1" dirty="0">
                          <a:effectLst/>
                          <a:latin typeface="Arial" panose="020B0604020202020204" pitchFamily="34" charset="0"/>
                          <a:cs typeface="Arial" panose="020B0604020202020204" pitchFamily="34" charset="0"/>
                        </a:rPr>
                        <a:t>N=320</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B w="12700" cap="flat" cmpd="sng" algn="ctr">
                      <a:solidFill>
                        <a:srgbClr val="194C7F"/>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800" b="1" dirty="0">
                          <a:effectLst/>
                          <a:latin typeface="Arial" panose="020B0604020202020204" pitchFamily="34" charset="0"/>
                          <a:cs typeface="Arial" panose="020B0604020202020204" pitchFamily="34" charset="0"/>
                        </a:rPr>
                        <a:t>Multiracial or other</a:t>
                      </a:r>
                    </a:p>
                    <a:p>
                      <a:pPr marL="0" marR="0" algn="ctr">
                        <a:lnSpc>
                          <a:spcPct val="100000"/>
                        </a:lnSpc>
                        <a:spcBef>
                          <a:spcPts val="0"/>
                        </a:spcBef>
                        <a:spcAft>
                          <a:spcPts val="0"/>
                        </a:spcAft>
                      </a:pPr>
                      <a:r>
                        <a:rPr lang="en-US" sz="2800" b="1" dirty="0">
                          <a:effectLst/>
                          <a:latin typeface="Arial" panose="020B0604020202020204" pitchFamily="34" charset="0"/>
                          <a:cs typeface="Arial" panose="020B0604020202020204" pitchFamily="34" charset="0"/>
                        </a:rPr>
                        <a:t>N=629</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B w="12700" cap="flat" cmpd="sng" algn="ctr">
                      <a:solidFill>
                        <a:srgbClr val="194C7F"/>
                      </a:solidFill>
                      <a:prstDash val="solid"/>
                      <a:round/>
                      <a:headEnd type="none" w="med" len="med"/>
                      <a:tailEnd type="none" w="med" len="med"/>
                    </a:lnB>
                  </a:tcPr>
                </a:tc>
                <a:extLst>
                  <a:ext uri="{0D108BD9-81ED-4DB2-BD59-A6C34878D82A}">
                    <a16:rowId xmlns:a16="http://schemas.microsoft.com/office/drawing/2014/main" val="1242671629"/>
                  </a:ext>
                </a:extLst>
              </a:tr>
              <a:tr h="457200">
                <a:tc>
                  <a:txBody>
                    <a:bodyPr/>
                    <a:lstStyle/>
                    <a:p>
                      <a:pPr marL="0" marR="0">
                        <a:lnSpc>
                          <a:spcPct val="100000"/>
                        </a:lnSpc>
                        <a:spcBef>
                          <a:spcPts val="600"/>
                        </a:spcBef>
                        <a:spcAft>
                          <a:spcPts val="0"/>
                        </a:spcAft>
                      </a:pPr>
                      <a:r>
                        <a:rPr lang="en-US" sz="2800" b="1" dirty="0" smtClean="0">
                          <a:effectLst/>
                          <a:latin typeface="Arial" panose="020B0604020202020204" pitchFamily="34" charset="0"/>
                          <a:cs typeface="Arial" panose="020B0604020202020204" pitchFamily="34" charset="0"/>
                        </a:rPr>
                        <a:t>Gender</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T w="12700" cap="flat" cmpd="sng" algn="ctr">
                      <a:solidFill>
                        <a:srgbClr val="194C7F"/>
                      </a:solidFill>
                      <a:prstDash val="solid"/>
                      <a:round/>
                      <a:headEnd type="none" w="med" len="med"/>
                      <a:tailEnd type="none" w="med" len="med"/>
                    </a:lnT>
                  </a:tcPr>
                </a:tc>
                <a:tc>
                  <a:txBody>
                    <a:bodyPr/>
                    <a:lstStyle/>
                    <a:p>
                      <a:pPr marL="0" marR="0" algn="r">
                        <a:lnSpc>
                          <a:spcPct val="100000"/>
                        </a:lnSpc>
                        <a:spcBef>
                          <a:spcPts val="600"/>
                        </a:spcBef>
                        <a:spcAft>
                          <a:spcPts val="0"/>
                        </a:spcAft>
                      </a:pPr>
                      <a:r>
                        <a:rPr lang="en-US" sz="2800" dirty="0">
                          <a:effectLst/>
                          <a:latin typeface="Arial" panose="020B0604020202020204" pitchFamily="34" charset="0"/>
                          <a:cs typeface="Arial" panose="020B0604020202020204" pitchFamily="34" charset="0"/>
                        </a:rPr>
                        <a:t> </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T w="12700" cap="flat" cmpd="sng" algn="ctr">
                      <a:solidFill>
                        <a:srgbClr val="194C7F"/>
                      </a:solidFill>
                      <a:prstDash val="solid"/>
                      <a:round/>
                      <a:headEnd type="none" w="med" len="med"/>
                      <a:tailEnd type="none" w="med" len="med"/>
                    </a:lnT>
                  </a:tcPr>
                </a:tc>
                <a:tc>
                  <a:txBody>
                    <a:bodyPr/>
                    <a:lstStyle/>
                    <a:p>
                      <a:pPr marL="0" marR="0" algn="r">
                        <a:lnSpc>
                          <a:spcPct val="100000"/>
                        </a:lnSpc>
                        <a:spcBef>
                          <a:spcPts val="600"/>
                        </a:spcBef>
                        <a:spcAft>
                          <a:spcPts val="0"/>
                        </a:spcAft>
                      </a:pPr>
                      <a:r>
                        <a:rPr lang="en-US" sz="2800" dirty="0">
                          <a:effectLst/>
                          <a:latin typeface="Arial" panose="020B0604020202020204" pitchFamily="34" charset="0"/>
                          <a:cs typeface="Arial" panose="020B0604020202020204" pitchFamily="34" charset="0"/>
                        </a:rPr>
                        <a:t> </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T w="12700" cap="flat" cmpd="sng" algn="ctr">
                      <a:solidFill>
                        <a:srgbClr val="194C7F"/>
                      </a:solidFill>
                      <a:prstDash val="solid"/>
                      <a:round/>
                      <a:headEnd type="none" w="med" len="med"/>
                      <a:tailEnd type="none" w="med" len="med"/>
                    </a:lnT>
                  </a:tcPr>
                </a:tc>
                <a:tc>
                  <a:txBody>
                    <a:bodyPr/>
                    <a:lstStyle/>
                    <a:p>
                      <a:pPr marL="0" marR="0" algn="r">
                        <a:lnSpc>
                          <a:spcPct val="100000"/>
                        </a:lnSpc>
                        <a:spcBef>
                          <a:spcPts val="600"/>
                        </a:spcBef>
                        <a:spcAft>
                          <a:spcPts val="0"/>
                        </a:spcAft>
                      </a:pPr>
                      <a:r>
                        <a:rPr lang="en-US" sz="2800" dirty="0">
                          <a:effectLst/>
                          <a:latin typeface="Arial" panose="020B0604020202020204" pitchFamily="34" charset="0"/>
                          <a:cs typeface="Arial" panose="020B0604020202020204" pitchFamily="34" charset="0"/>
                        </a:rPr>
                        <a:t> </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T w="12700" cap="flat" cmpd="sng" algn="ctr">
                      <a:solidFill>
                        <a:srgbClr val="194C7F"/>
                      </a:solidFill>
                      <a:prstDash val="solid"/>
                      <a:round/>
                      <a:headEnd type="none" w="med" len="med"/>
                      <a:tailEnd type="none" w="med" len="med"/>
                    </a:lnT>
                  </a:tcPr>
                </a:tc>
                <a:tc>
                  <a:txBody>
                    <a:bodyPr/>
                    <a:lstStyle/>
                    <a:p>
                      <a:pPr marL="0" marR="0" algn="r">
                        <a:lnSpc>
                          <a:spcPct val="100000"/>
                        </a:lnSpc>
                        <a:spcBef>
                          <a:spcPts val="600"/>
                        </a:spcBef>
                        <a:spcAft>
                          <a:spcPts val="0"/>
                        </a:spcAft>
                      </a:pPr>
                      <a:r>
                        <a:rPr lang="en-US" sz="2800" dirty="0">
                          <a:effectLst/>
                          <a:latin typeface="Arial" panose="020B0604020202020204" pitchFamily="34" charset="0"/>
                          <a:cs typeface="Arial" panose="020B0604020202020204" pitchFamily="34" charset="0"/>
                        </a:rPr>
                        <a:t> </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T w="12700" cap="flat" cmpd="sng" algn="ctr">
                      <a:solidFill>
                        <a:srgbClr val="194C7F"/>
                      </a:solidFill>
                      <a:prstDash val="solid"/>
                      <a:round/>
                      <a:headEnd type="none" w="med" len="med"/>
                      <a:tailEnd type="none" w="med" len="med"/>
                    </a:lnT>
                  </a:tcPr>
                </a:tc>
                <a:tc>
                  <a:txBody>
                    <a:bodyPr/>
                    <a:lstStyle/>
                    <a:p>
                      <a:pPr marL="0" marR="0" algn="r">
                        <a:lnSpc>
                          <a:spcPct val="100000"/>
                        </a:lnSpc>
                        <a:spcBef>
                          <a:spcPts val="600"/>
                        </a:spcBef>
                        <a:spcAft>
                          <a:spcPts val="0"/>
                        </a:spcAft>
                      </a:pPr>
                      <a:r>
                        <a:rPr lang="en-US" sz="2800" dirty="0">
                          <a:effectLst/>
                          <a:latin typeface="Arial" panose="020B0604020202020204" pitchFamily="34" charset="0"/>
                          <a:cs typeface="Arial" panose="020B0604020202020204" pitchFamily="34" charset="0"/>
                        </a:rPr>
                        <a:t> </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T w="12700" cap="flat" cmpd="sng" algn="ctr">
                      <a:solidFill>
                        <a:srgbClr val="194C7F"/>
                      </a:solidFill>
                      <a:prstDash val="solid"/>
                      <a:round/>
                      <a:headEnd type="none" w="med" len="med"/>
                      <a:tailEnd type="none" w="med" len="med"/>
                    </a:lnT>
                  </a:tcPr>
                </a:tc>
                <a:tc>
                  <a:txBody>
                    <a:bodyPr/>
                    <a:lstStyle/>
                    <a:p>
                      <a:pPr marL="0" marR="0" algn="r">
                        <a:lnSpc>
                          <a:spcPct val="100000"/>
                        </a:lnSpc>
                        <a:spcBef>
                          <a:spcPts val="600"/>
                        </a:spcBef>
                        <a:spcAft>
                          <a:spcPts val="0"/>
                        </a:spcAft>
                      </a:pPr>
                      <a:r>
                        <a:rPr lang="en-US" sz="2800" dirty="0">
                          <a:effectLst/>
                          <a:latin typeface="Arial" panose="020B0604020202020204" pitchFamily="34" charset="0"/>
                          <a:cs typeface="Arial" panose="020B0604020202020204" pitchFamily="34" charset="0"/>
                        </a:rPr>
                        <a:t> </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T w="12700" cap="flat" cmpd="sng" algn="ctr">
                      <a:solidFill>
                        <a:srgbClr val="194C7F"/>
                      </a:solidFill>
                      <a:prstDash val="solid"/>
                      <a:round/>
                      <a:headEnd type="none" w="med" len="med"/>
                      <a:tailEnd type="none" w="med" len="med"/>
                    </a:lnT>
                  </a:tcPr>
                </a:tc>
                <a:extLst>
                  <a:ext uri="{0D108BD9-81ED-4DB2-BD59-A6C34878D82A}">
                    <a16:rowId xmlns:a16="http://schemas.microsoft.com/office/drawing/2014/main" val="4113585132"/>
                  </a:ext>
                </a:extLst>
              </a:tr>
              <a:tr h="457200">
                <a:tc>
                  <a:txBody>
                    <a:bodyPr/>
                    <a:lstStyle/>
                    <a:p>
                      <a:pPr marL="228600" marR="0">
                        <a:lnSpc>
                          <a:spcPct val="100000"/>
                        </a:lnSpc>
                        <a:spcBef>
                          <a:spcPts val="0"/>
                        </a:spcBef>
                        <a:spcAft>
                          <a:spcPts val="0"/>
                        </a:spcAft>
                      </a:pPr>
                      <a:r>
                        <a:rPr lang="en-US" sz="2800" b="1" dirty="0">
                          <a:effectLst/>
                          <a:latin typeface="Arial" panose="020B0604020202020204" pitchFamily="34" charset="0"/>
                          <a:cs typeface="Arial" panose="020B0604020202020204" pitchFamily="34" charset="0"/>
                        </a:rPr>
                        <a:t>Cisgender men</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a:effectLst/>
                          <a:latin typeface="Arial" panose="020B0604020202020204" pitchFamily="34" charset="0"/>
                          <a:cs typeface="Arial" panose="020B0604020202020204" pitchFamily="34" charset="0"/>
                        </a:rPr>
                        <a:t>10,507 (91%)</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a:effectLst/>
                          <a:latin typeface="Arial" panose="020B0604020202020204" pitchFamily="34" charset="0"/>
                          <a:cs typeface="Arial" panose="020B0604020202020204" pitchFamily="34" charset="0"/>
                        </a:rPr>
                        <a:t>5803 (65%)</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3786 (82%)</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925 (88%)</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225 (70%)</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515 (82%)</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238280541"/>
                  </a:ext>
                </a:extLst>
              </a:tr>
              <a:tr h="457200">
                <a:tc>
                  <a:txBody>
                    <a:bodyPr/>
                    <a:lstStyle/>
                    <a:p>
                      <a:pPr marL="228600" marR="0">
                        <a:lnSpc>
                          <a:spcPct val="100000"/>
                        </a:lnSpc>
                        <a:spcBef>
                          <a:spcPts val="0"/>
                        </a:spcBef>
                        <a:spcAft>
                          <a:spcPts val="0"/>
                        </a:spcAft>
                      </a:pPr>
                      <a:r>
                        <a:rPr lang="en-US" sz="2800" b="1" dirty="0">
                          <a:effectLst/>
                          <a:latin typeface="Arial" panose="020B0604020202020204" pitchFamily="34" charset="0"/>
                          <a:cs typeface="Arial" panose="020B0604020202020204" pitchFamily="34" charset="0"/>
                        </a:rPr>
                        <a:t>Cisgender women</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a:effectLst/>
                          <a:latin typeface="Arial" panose="020B0604020202020204" pitchFamily="34" charset="0"/>
                          <a:cs typeface="Arial" panose="020B0604020202020204" pitchFamily="34" charset="0"/>
                        </a:rPr>
                        <a:t>975 (8%)</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3095 (35%)</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782 (17%)</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115 (11%)</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91 (28%)</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109 (17%)</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197581925"/>
                  </a:ext>
                </a:extLst>
              </a:tr>
              <a:tr h="457200">
                <a:tc>
                  <a:txBody>
                    <a:bodyPr/>
                    <a:lstStyle/>
                    <a:p>
                      <a:pPr marL="228600" marR="0">
                        <a:lnSpc>
                          <a:spcPct val="100000"/>
                        </a:lnSpc>
                        <a:spcBef>
                          <a:spcPts val="0"/>
                        </a:spcBef>
                        <a:spcAft>
                          <a:spcPts val="0"/>
                        </a:spcAft>
                      </a:pPr>
                      <a:r>
                        <a:rPr lang="en-US" sz="2800" b="1" dirty="0" smtClean="0">
                          <a:effectLst/>
                          <a:latin typeface="Arial" panose="020B0604020202020204" pitchFamily="34" charset="0"/>
                          <a:cs typeface="Arial" panose="020B0604020202020204" pitchFamily="34" charset="0"/>
                        </a:rPr>
                        <a:t>Transgender</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44 (&lt;1%)</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49 (&lt;1%)</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43 (1%)</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12 (1%)</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4 (1%)</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5 (&lt;1%)</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723607272"/>
                  </a:ext>
                </a:extLst>
              </a:tr>
              <a:tr h="457200">
                <a:tc>
                  <a:txBody>
                    <a:bodyPr/>
                    <a:lstStyle/>
                    <a:p>
                      <a:pPr marL="0" marR="0">
                        <a:lnSpc>
                          <a:spcPct val="100000"/>
                        </a:lnSpc>
                        <a:spcBef>
                          <a:spcPts val="0"/>
                        </a:spcBef>
                        <a:spcAft>
                          <a:spcPts val="0"/>
                        </a:spcAft>
                      </a:pPr>
                      <a:r>
                        <a:rPr lang="en-US" sz="2800" b="1" dirty="0">
                          <a:effectLst/>
                          <a:latin typeface="Arial" panose="020B0604020202020204" pitchFamily="34" charset="0"/>
                          <a:cs typeface="Arial" panose="020B0604020202020204" pitchFamily="34" charset="0"/>
                        </a:rPr>
                        <a:t>HIV </a:t>
                      </a:r>
                      <a:r>
                        <a:rPr lang="en-US" sz="2800" b="1" dirty="0" smtClean="0">
                          <a:effectLst/>
                          <a:latin typeface="Arial" panose="020B0604020202020204" pitchFamily="34" charset="0"/>
                          <a:cs typeface="Arial" panose="020B0604020202020204" pitchFamily="34" charset="0"/>
                        </a:rPr>
                        <a:t>risk group</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a:effectLst/>
                          <a:latin typeface="Arial" panose="020B0604020202020204" pitchFamily="34" charset="0"/>
                          <a:cs typeface="Arial" panose="020B0604020202020204" pitchFamily="34" charset="0"/>
                        </a:rPr>
                        <a:t> </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a:effectLst/>
                          <a:latin typeface="Arial" panose="020B0604020202020204" pitchFamily="34" charset="0"/>
                          <a:cs typeface="Arial" panose="020B0604020202020204" pitchFamily="34" charset="0"/>
                        </a:rPr>
                        <a:t> </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 </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 </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 </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 </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393772051"/>
                  </a:ext>
                </a:extLst>
              </a:tr>
              <a:tr h="457200">
                <a:tc>
                  <a:txBody>
                    <a:bodyPr/>
                    <a:lstStyle/>
                    <a:p>
                      <a:pPr marL="219075" marR="0">
                        <a:lnSpc>
                          <a:spcPct val="100000"/>
                        </a:lnSpc>
                        <a:spcBef>
                          <a:spcPts val="0"/>
                        </a:spcBef>
                        <a:spcAft>
                          <a:spcPts val="0"/>
                        </a:spcAft>
                      </a:pPr>
                      <a:r>
                        <a:rPr lang="en-US" sz="2800" b="1" dirty="0">
                          <a:effectLst/>
                          <a:latin typeface="Arial" panose="020B0604020202020204" pitchFamily="34" charset="0"/>
                          <a:cs typeface="Arial" panose="020B0604020202020204" pitchFamily="34" charset="0"/>
                        </a:rPr>
                        <a:t>MSM</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a:effectLst/>
                          <a:latin typeface="Arial" panose="020B0604020202020204" pitchFamily="34" charset="0"/>
                          <a:cs typeface="Arial" panose="020B0604020202020204" pitchFamily="34" charset="0"/>
                        </a:rPr>
                        <a:t>7942 (69%)</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a:effectLst/>
                          <a:latin typeface="Arial" panose="020B0604020202020204" pitchFamily="34" charset="0"/>
                          <a:cs typeface="Arial" panose="020B0604020202020204" pitchFamily="34" charset="0"/>
                        </a:rPr>
                        <a:t>2556 (29%)</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a:effectLst/>
                          <a:latin typeface="Arial" panose="020B0604020202020204" pitchFamily="34" charset="0"/>
                          <a:cs typeface="Arial" panose="020B0604020202020204" pitchFamily="34" charset="0"/>
                        </a:rPr>
                        <a:t>2530 (55%)</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722 (69%)</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90 (28%)</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362 (58%)</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013580120"/>
                  </a:ext>
                </a:extLst>
              </a:tr>
              <a:tr h="457200">
                <a:tc>
                  <a:txBody>
                    <a:bodyPr/>
                    <a:lstStyle/>
                    <a:p>
                      <a:pPr marL="219075" marR="0">
                        <a:lnSpc>
                          <a:spcPct val="100000"/>
                        </a:lnSpc>
                        <a:spcBef>
                          <a:spcPts val="0"/>
                        </a:spcBef>
                        <a:spcAft>
                          <a:spcPts val="0"/>
                        </a:spcAft>
                      </a:pPr>
                      <a:r>
                        <a:rPr lang="en-US" sz="2800" b="1">
                          <a:effectLst/>
                          <a:latin typeface="Arial" panose="020B0604020202020204" pitchFamily="34" charset="0"/>
                          <a:cs typeface="Arial" panose="020B0604020202020204" pitchFamily="34" charset="0"/>
                        </a:rPr>
                        <a:t>IDU</a:t>
                      </a:r>
                      <a:endParaRPr lang="en-US" sz="28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1506 (13%)</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1450 (16%)</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a:effectLst/>
                          <a:latin typeface="Arial" panose="020B0604020202020204" pitchFamily="34" charset="0"/>
                          <a:cs typeface="Arial" panose="020B0604020202020204" pitchFamily="34" charset="0"/>
                        </a:rPr>
                        <a:t>449 (10%)</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52 (5%)</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114 (36%)</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45 (7%)</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3628044486"/>
                  </a:ext>
                </a:extLst>
              </a:tr>
              <a:tr h="457200">
                <a:tc>
                  <a:txBody>
                    <a:bodyPr/>
                    <a:lstStyle/>
                    <a:p>
                      <a:pPr marL="219075" marR="0">
                        <a:lnSpc>
                          <a:spcPct val="100000"/>
                        </a:lnSpc>
                        <a:spcBef>
                          <a:spcPts val="0"/>
                        </a:spcBef>
                        <a:spcAft>
                          <a:spcPts val="0"/>
                        </a:spcAft>
                      </a:pPr>
                      <a:r>
                        <a:rPr lang="en-US" sz="2800" b="1" dirty="0" smtClean="0">
                          <a:effectLst/>
                          <a:latin typeface="Arial" panose="020B0604020202020204" pitchFamily="34" charset="0"/>
                          <a:cs typeface="Arial" panose="020B0604020202020204" pitchFamily="34" charset="0"/>
                        </a:rPr>
                        <a:t>Hetero./other</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a:effectLst/>
                          <a:latin typeface="Arial" panose="020B0604020202020204" pitchFamily="34" charset="0"/>
                          <a:cs typeface="Arial" panose="020B0604020202020204" pitchFamily="34" charset="0"/>
                        </a:rPr>
                        <a:t>2078 (18%)</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a:effectLst/>
                          <a:latin typeface="Arial" panose="020B0604020202020204" pitchFamily="34" charset="0"/>
                          <a:cs typeface="Arial" panose="020B0604020202020204" pitchFamily="34" charset="0"/>
                        </a:rPr>
                        <a:t>4941 (55%)</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a:effectLst/>
                          <a:latin typeface="Arial" panose="020B0604020202020204" pitchFamily="34" charset="0"/>
                          <a:cs typeface="Arial" panose="020B0604020202020204" pitchFamily="34" charset="0"/>
                        </a:rPr>
                        <a:t>1632 (35%)</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278 (26%)</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116 (36%)</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222 (35%)</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779606065"/>
                  </a:ext>
                </a:extLst>
              </a:tr>
              <a:tr h="914400">
                <a:tc>
                  <a:txBody>
                    <a:bodyPr/>
                    <a:lstStyle/>
                    <a:p>
                      <a:pPr marL="0" marR="0">
                        <a:lnSpc>
                          <a:spcPct val="100000"/>
                        </a:lnSpc>
                        <a:spcBef>
                          <a:spcPts val="0"/>
                        </a:spcBef>
                        <a:spcAft>
                          <a:spcPts val="0"/>
                        </a:spcAft>
                      </a:pPr>
                      <a:r>
                        <a:rPr lang="en-US" sz="2800" b="1" dirty="0">
                          <a:effectLst/>
                          <a:latin typeface="Arial" panose="020B0604020202020204" pitchFamily="34" charset="0"/>
                          <a:cs typeface="Arial" panose="020B0604020202020204" pitchFamily="34" charset="0"/>
                        </a:rPr>
                        <a:t>Enrolled in a </a:t>
                      </a:r>
                      <a:r>
                        <a:rPr lang="en-US" sz="2800" b="1" dirty="0" smtClean="0">
                          <a:effectLst/>
                          <a:latin typeface="Arial" panose="020B0604020202020204" pitchFamily="34" charset="0"/>
                          <a:cs typeface="Arial" panose="020B0604020202020204" pitchFamily="34" charset="0"/>
                        </a:rPr>
                        <a:t>US cohort</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10,119 (88%)</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a:effectLst/>
                          <a:latin typeface="Arial" panose="020B0604020202020204" pitchFamily="34" charset="0"/>
                          <a:cs typeface="Arial" panose="020B0604020202020204" pitchFamily="34" charset="0"/>
                        </a:rPr>
                        <a:t>8395 (94%)</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a:effectLst/>
                          <a:latin typeface="Arial" panose="020B0604020202020204" pitchFamily="34" charset="0"/>
                          <a:cs typeface="Arial" panose="020B0604020202020204" pitchFamily="34" charset="0"/>
                        </a:rPr>
                        <a:t>4543 (99%)</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925 (88%)</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91 (28%)</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602 (96%)</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521024509"/>
                  </a:ext>
                </a:extLst>
              </a:tr>
              <a:tr h="914400">
                <a:tc>
                  <a:txBody>
                    <a:bodyPr/>
                    <a:lstStyle/>
                    <a:p>
                      <a:pPr marL="0" marR="0">
                        <a:lnSpc>
                          <a:spcPct val="100000"/>
                        </a:lnSpc>
                        <a:spcBef>
                          <a:spcPts val="0"/>
                        </a:spcBef>
                        <a:spcAft>
                          <a:spcPts val="0"/>
                        </a:spcAft>
                      </a:pPr>
                      <a:r>
                        <a:rPr lang="en-US" sz="2800" b="1" dirty="0">
                          <a:effectLst/>
                          <a:latin typeface="Arial" panose="020B0604020202020204" pitchFamily="34" charset="0"/>
                          <a:cs typeface="Arial" panose="020B0604020202020204" pitchFamily="34" charset="0"/>
                        </a:rPr>
                        <a:t>Age at study start, </a:t>
                      </a:r>
                      <a:r>
                        <a:rPr lang="en-US" sz="2800" b="1" dirty="0" smtClean="0">
                          <a:effectLst/>
                          <a:latin typeface="Arial" panose="020B0604020202020204" pitchFamily="34" charset="0"/>
                          <a:cs typeface="Arial" panose="020B0604020202020204" pitchFamily="34" charset="0"/>
                        </a:rPr>
                        <a:t>median years (IQR)</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42 </a:t>
                      </a:r>
                      <a:endParaRPr lang="en-US" sz="2800" dirty="0" smtClean="0">
                        <a:effectLst/>
                        <a:latin typeface="Arial" panose="020B0604020202020204" pitchFamily="34" charset="0"/>
                        <a:cs typeface="Arial" panose="020B0604020202020204" pitchFamily="34" charset="0"/>
                      </a:endParaRPr>
                    </a:p>
                    <a:p>
                      <a:pPr marL="0" marR="0" algn="r">
                        <a:lnSpc>
                          <a:spcPct val="100000"/>
                        </a:lnSpc>
                        <a:spcBef>
                          <a:spcPts val="0"/>
                        </a:spcBef>
                        <a:spcAft>
                          <a:spcPts val="0"/>
                        </a:spcAft>
                      </a:pPr>
                      <a:r>
                        <a:rPr lang="en-US" sz="2800" dirty="0" smtClean="0">
                          <a:effectLst/>
                          <a:latin typeface="Arial" panose="020B0604020202020204" pitchFamily="34" charset="0"/>
                          <a:cs typeface="Arial" panose="020B0604020202020204" pitchFamily="34" charset="0"/>
                        </a:rPr>
                        <a:t>(35, 50</a:t>
                      </a:r>
                      <a:r>
                        <a:rPr lang="en-US" sz="2800" dirty="0">
                          <a:effectLst/>
                          <a:latin typeface="Arial" panose="020B0604020202020204" pitchFamily="34" charset="0"/>
                          <a:cs typeface="Arial" panose="020B0604020202020204" pitchFamily="34" charset="0"/>
                        </a:rPr>
                        <a:t>)</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41 </a:t>
                      </a:r>
                      <a:endParaRPr lang="en-US" sz="2800" dirty="0" smtClean="0">
                        <a:effectLst/>
                        <a:latin typeface="Arial" panose="020B0604020202020204" pitchFamily="34" charset="0"/>
                        <a:cs typeface="Arial" panose="020B0604020202020204" pitchFamily="34" charset="0"/>
                      </a:endParaRPr>
                    </a:p>
                    <a:p>
                      <a:pPr marL="0" marR="0" algn="r">
                        <a:lnSpc>
                          <a:spcPct val="100000"/>
                        </a:lnSpc>
                        <a:spcBef>
                          <a:spcPts val="0"/>
                        </a:spcBef>
                        <a:spcAft>
                          <a:spcPts val="0"/>
                        </a:spcAft>
                      </a:pPr>
                      <a:r>
                        <a:rPr lang="en-US" sz="2800" dirty="0" smtClean="0">
                          <a:effectLst/>
                          <a:latin typeface="Arial" panose="020B0604020202020204" pitchFamily="34" charset="0"/>
                          <a:cs typeface="Arial" panose="020B0604020202020204" pitchFamily="34" charset="0"/>
                        </a:rPr>
                        <a:t>(32, 48</a:t>
                      </a:r>
                      <a:r>
                        <a:rPr lang="en-US" sz="2800" dirty="0">
                          <a:effectLst/>
                          <a:latin typeface="Arial" panose="020B0604020202020204" pitchFamily="34" charset="0"/>
                          <a:cs typeface="Arial" panose="020B0604020202020204" pitchFamily="34" charset="0"/>
                        </a:rPr>
                        <a:t>)</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39 </a:t>
                      </a:r>
                      <a:endParaRPr lang="en-US" sz="2800" dirty="0" smtClean="0">
                        <a:effectLst/>
                        <a:latin typeface="Arial" panose="020B0604020202020204" pitchFamily="34" charset="0"/>
                        <a:cs typeface="Arial" panose="020B0604020202020204" pitchFamily="34" charset="0"/>
                      </a:endParaRPr>
                    </a:p>
                    <a:p>
                      <a:pPr marL="0" marR="0" algn="r">
                        <a:lnSpc>
                          <a:spcPct val="100000"/>
                        </a:lnSpc>
                        <a:spcBef>
                          <a:spcPts val="0"/>
                        </a:spcBef>
                        <a:spcAft>
                          <a:spcPts val="0"/>
                        </a:spcAft>
                      </a:pPr>
                      <a:r>
                        <a:rPr lang="en-US" sz="2800" dirty="0" smtClean="0">
                          <a:effectLst/>
                          <a:latin typeface="Arial" panose="020B0604020202020204" pitchFamily="34" charset="0"/>
                          <a:cs typeface="Arial" panose="020B0604020202020204" pitchFamily="34" charset="0"/>
                        </a:rPr>
                        <a:t>(32, 47</a:t>
                      </a:r>
                      <a:r>
                        <a:rPr lang="en-US" sz="2800" dirty="0">
                          <a:effectLst/>
                          <a:latin typeface="Arial" panose="020B0604020202020204" pitchFamily="34" charset="0"/>
                          <a:cs typeface="Arial" panose="020B0604020202020204" pitchFamily="34" charset="0"/>
                        </a:rPr>
                        <a:t>)</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37 </a:t>
                      </a:r>
                      <a:endParaRPr lang="en-US" sz="2800" dirty="0" smtClean="0">
                        <a:effectLst/>
                        <a:latin typeface="Arial" panose="020B0604020202020204" pitchFamily="34" charset="0"/>
                        <a:cs typeface="Arial" panose="020B0604020202020204" pitchFamily="34" charset="0"/>
                      </a:endParaRPr>
                    </a:p>
                    <a:p>
                      <a:pPr marL="0" marR="0" algn="r">
                        <a:lnSpc>
                          <a:spcPct val="100000"/>
                        </a:lnSpc>
                        <a:spcBef>
                          <a:spcPts val="0"/>
                        </a:spcBef>
                        <a:spcAft>
                          <a:spcPts val="0"/>
                        </a:spcAft>
                      </a:pPr>
                      <a:r>
                        <a:rPr lang="en-US" sz="2800" dirty="0" smtClean="0">
                          <a:effectLst/>
                          <a:latin typeface="Arial" panose="020B0604020202020204" pitchFamily="34" charset="0"/>
                          <a:cs typeface="Arial" panose="020B0604020202020204" pitchFamily="34" charset="0"/>
                        </a:rPr>
                        <a:t>(31, 44</a:t>
                      </a:r>
                      <a:r>
                        <a:rPr lang="en-US" sz="2800" dirty="0">
                          <a:effectLst/>
                          <a:latin typeface="Arial" panose="020B0604020202020204" pitchFamily="34" charset="0"/>
                          <a:cs typeface="Arial" panose="020B0604020202020204" pitchFamily="34" charset="0"/>
                        </a:rPr>
                        <a:t>)</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36 </a:t>
                      </a:r>
                      <a:endParaRPr lang="en-US" sz="2800" dirty="0" smtClean="0">
                        <a:effectLst/>
                        <a:latin typeface="Arial" panose="020B0604020202020204" pitchFamily="34" charset="0"/>
                        <a:cs typeface="Arial" panose="020B0604020202020204" pitchFamily="34" charset="0"/>
                      </a:endParaRPr>
                    </a:p>
                    <a:p>
                      <a:pPr marL="0" marR="0" algn="r">
                        <a:lnSpc>
                          <a:spcPct val="100000"/>
                        </a:lnSpc>
                        <a:spcBef>
                          <a:spcPts val="0"/>
                        </a:spcBef>
                        <a:spcAft>
                          <a:spcPts val="0"/>
                        </a:spcAft>
                      </a:pPr>
                      <a:r>
                        <a:rPr lang="en-US" sz="2800" dirty="0" smtClean="0">
                          <a:effectLst/>
                          <a:latin typeface="Arial" panose="020B0604020202020204" pitchFamily="34" charset="0"/>
                          <a:cs typeface="Arial" panose="020B0604020202020204" pitchFamily="34" charset="0"/>
                        </a:rPr>
                        <a:t>(30, 43</a:t>
                      </a:r>
                      <a:r>
                        <a:rPr lang="en-US" sz="2800" dirty="0">
                          <a:effectLst/>
                          <a:latin typeface="Arial" panose="020B0604020202020204" pitchFamily="34" charset="0"/>
                          <a:cs typeface="Arial" panose="020B0604020202020204" pitchFamily="34" charset="0"/>
                        </a:rPr>
                        <a:t>)</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38 </a:t>
                      </a:r>
                      <a:endParaRPr lang="en-US" sz="2800" dirty="0" smtClean="0">
                        <a:effectLst/>
                        <a:latin typeface="Arial" panose="020B0604020202020204" pitchFamily="34" charset="0"/>
                        <a:cs typeface="Arial" panose="020B0604020202020204" pitchFamily="34" charset="0"/>
                      </a:endParaRPr>
                    </a:p>
                    <a:p>
                      <a:pPr marL="0" marR="0" algn="r">
                        <a:lnSpc>
                          <a:spcPct val="100000"/>
                        </a:lnSpc>
                        <a:spcBef>
                          <a:spcPts val="0"/>
                        </a:spcBef>
                        <a:spcAft>
                          <a:spcPts val="0"/>
                        </a:spcAft>
                      </a:pPr>
                      <a:r>
                        <a:rPr lang="en-US" sz="2800" dirty="0" smtClean="0">
                          <a:effectLst/>
                          <a:latin typeface="Arial" panose="020B0604020202020204" pitchFamily="34" charset="0"/>
                          <a:cs typeface="Arial" panose="020B0604020202020204" pitchFamily="34" charset="0"/>
                        </a:rPr>
                        <a:t>(30, 46</a:t>
                      </a:r>
                      <a:r>
                        <a:rPr lang="en-US" sz="2800" dirty="0">
                          <a:effectLst/>
                          <a:latin typeface="Arial" panose="020B0604020202020204" pitchFamily="34" charset="0"/>
                          <a:cs typeface="Arial" panose="020B0604020202020204" pitchFamily="34" charset="0"/>
                        </a:rPr>
                        <a:t>)</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3925326574"/>
                  </a:ext>
                </a:extLst>
              </a:tr>
              <a:tr h="914400">
                <a:tc>
                  <a:txBody>
                    <a:bodyPr/>
                    <a:lstStyle/>
                    <a:p>
                      <a:pPr marL="0" marR="0">
                        <a:lnSpc>
                          <a:spcPct val="100000"/>
                        </a:lnSpc>
                        <a:spcBef>
                          <a:spcPts val="0"/>
                        </a:spcBef>
                        <a:spcAft>
                          <a:spcPts val="0"/>
                        </a:spcAft>
                      </a:pPr>
                      <a:r>
                        <a:rPr lang="en-US" sz="2800" b="1" dirty="0">
                          <a:effectLst/>
                          <a:latin typeface="Arial" panose="020B0604020202020204" pitchFamily="34" charset="0"/>
                          <a:cs typeface="Arial" panose="020B0604020202020204" pitchFamily="34" charset="0"/>
                        </a:rPr>
                        <a:t>CD4 </a:t>
                      </a:r>
                      <a:r>
                        <a:rPr lang="en-US" sz="2800" b="1" dirty="0" smtClean="0">
                          <a:effectLst/>
                          <a:latin typeface="Arial" panose="020B0604020202020204" pitchFamily="34" charset="0"/>
                          <a:cs typeface="Arial" panose="020B0604020202020204" pitchFamily="34" charset="0"/>
                        </a:rPr>
                        <a:t>at </a:t>
                      </a:r>
                      <a:r>
                        <a:rPr lang="en-US" sz="2800" b="1" dirty="0">
                          <a:effectLst/>
                          <a:latin typeface="Arial" panose="020B0604020202020204" pitchFamily="34" charset="0"/>
                          <a:cs typeface="Arial" panose="020B0604020202020204" pitchFamily="34" charset="0"/>
                        </a:rPr>
                        <a:t>cohort entry</a:t>
                      </a:r>
                      <a:r>
                        <a:rPr lang="en-US" sz="2800" b="1" dirty="0" smtClean="0">
                          <a:effectLst/>
                          <a:latin typeface="Arial" panose="020B0604020202020204" pitchFamily="34" charset="0"/>
                          <a:cs typeface="Arial" panose="020B0604020202020204" pitchFamily="34" charset="0"/>
                        </a:rPr>
                        <a:t>,</a:t>
                      </a:r>
                      <a:r>
                        <a:rPr lang="en-US" sz="2800" b="1" baseline="0" dirty="0" smtClean="0">
                          <a:effectLst/>
                          <a:latin typeface="Arial" panose="020B0604020202020204" pitchFamily="34" charset="0"/>
                          <a:cs typeface="Arial" panose="020B0604020202020204" pitchFamily="34" charset="0"/>
                        </a:rPr>
                        <a:t> median</a:t>
                      </a:r>
                      <a:r>
                        <a:rPr lang="en-US" sz="2800" b="1" baseline="30000" dirty="0" smtClean="0">
                          <a:effectLst/>
                          <a:latin typeface="Arial" panose="020B0604020202020204" pitchFamily="34" charset="0"/>
                          <a:cs typeface="Arial" panose="020B0604020202020204" pitchFamily="34" charset="0"/>
                        </a:rPr>
                        <a:t> </a:t>
                      </a:r>
                      <a:r>
                        <a:rPr lang="en-US" sz="2800" b="1" dirty="0" smtClean="0">
                          <a:effectLst/>
                          <a:latin typeface="Arial" panose="020B0604020202020204" pitchFamily="34" charset="0"/>
                          <a:cs typeface="Arial" panose="020B0604020202020204" pitchFamily="34" charset="0"/>
                        </a:rPr>
                        <a:t>cells/µL (IQR)</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425 </a:t>
                      </a:r>
                      <a:endParaRPr lang="en-US" sz="2800" dirty="0" smtClean="0">
                        <a:effectLst/>
                        <a:latin typeface="Arial" panose="020B0604020202020204" pitchFamily="34" charset="0"/>
                        <a:cs typeface="Arial" panose="020B0604020202020204" pitchFamily="34" charset="0"/>
                      </a:endParaRPr>
                    </a:p>
                    <a:p>
                      <a:pPr marL="0" marR="0" algn="r">
                        <a:lnSpc>
                          <a:spcPct val="100000"/>
                        </a:lnSpc>
                        <a:spcBef>
                          <a:spcPts val="0"/>
                        </a:spcBef>
                        <a:spcAft>
                          <a:spcPts val="0"/>
                        </a:spcAft>
                      </a:pPr>
                      <a:r>
                        <a:rPr lang="en-US" sz="2800" dirty="0" smtClean="0">
                          <a:effectLst/>
                          <a:latin typeface="Arial" panose="020B0604020202020204" pitchFamily="34" charset="0"/>
                          <a:cs typeface="Arial" panose="020B0604020202020204" pitchFamily="34" charset="0"/>
                        </a:rPr>
                        <a:t>(233, 628</a:t>
                      </a:r>
                      <a:r>
                        <a:rPr lang="en-US" sz="2800" dirty="0">
                          <a:effectLst/>
                          <a:latin typeface="Arial" panose="020B0604020202020204" pitchFamily="34" charset="0"/>
                          <a:cs typeface="Arial" panose="020B0604020202020204" pitchFamily="34" charset="0"/>
                        </a:rPr>
                        <a:t>)</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350 </a:t>
                      </a:r>
                      <a:endParaRPr lang="en-US" sz="2800" dirty="0" smtClean="0">
                        <a:effectLst/>
                        <a:latin typeface="Arial" panose="020B0604020202020204" pitchFamily="34" charset="0"/>
                        <a:cs typeface="Arial" panose="020B0604020202020204" pitchFamily="34" charset="0"/>
                      </a:endParaRPr>
                    </a:p>
                    <a:p>
                      <a:pPr marL="0" marR="0" algn="r">
                        <a:lnSpc>
                          <a:spcPct val="100000"/>
                        </a:lnSpc>
                        <a:spcBef>
                          <a:spcPts val="0"/>
                        </a:spcBef>
                        <a:spcAft>
                          <a:spcPts val="0"/>
                        </a:spcAft>
                      </a:pPr>
                      <a:r>
                        <a:rPr lang="en-US" sz="2800" dirty="0" smtClean="0">
                          <a:effectLst/>
                          <a:latin typeface="Arial" panose="020B0604020202020204" pitchFamily="34" charset="0"/>
                          <a:cs typeface="Arial" panose="020B0604020202020204" pitchFamily="34" charset="0"/>
                        </a:rPr>
                        <a:t>(158, 548</a:t>
                      </a:r>
                      <a:r>
                        <a:rPr lang="en-US" sz="2800" dirty="0">
                          <a:effectLst/>
                          <a:latin typeface="Arial" panose="020B0604020202020204" pitchFamily="34" charset="0"/>
                          <a:cs typeface="Arial" panose="020B0604020202020204" pitchFamily="34" charset="0"/>
                        </a:rPr>
                        <a:t>)</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372 </a:t>
                      </a:r>
                      <a:endParaRPr lang="en-US" sz="2800" dirty="0" smtClean="0">
                        <a:effectLst/>
                        <a:latin typeface="Arial" panose="020B0604020202020204" pitchFamily="34" charset="0"/>
                        <a:cs typeface="Arial" panose="020B0604020202020204" pitchFamily="34" charset="0"/>
                      </a:endParaRPr>
                    </a:p>
                    <a:p>
                      <a:pPr marL="0" marR="0" algn="r">
                        <a:lnSpc>
                          <a:spcPct val="100000"/>
                        </a:lnSpc>
                        <a:spcBef>
                          <a:spcPts val="0"/>
                        </a:spcBef>
                        <a:spcAft>
                          <a:spcPts val="0"/>
                        </a:spcAft>
                      </a:pPr>
                      <a:r>
                        <a:rPr lang="en-US" sz="2800" dirty="0" smtClean="0">
                          <a:effectLst/>
                          <a:latin typeface="Arial" panose="020B0604020202020204" pitchFamily="34" charset="0"/>
                          <a:cs typeface="Arial" panose="020B0604020202020204" pitchFamily="34" charset="0"/>
                        </a:rPr>
                        <a:t>(184, 573</a:t>
                      </a:r>
                      <a:r>
                        <a:rPr lang="en-US" sz="2800" dirty="0">
                          <a:effectLst/>
                          <a:latin typeface="Arial" panose="020B0604020202020204" pitchFamily="34" charset="0"/>
                          <a:cs typeface="Arial" panose="020B0604020202020204" pitchFamily="34" charset="0"/>
                        </a:rPr>
                        <a:t>)</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372 </a:t>
                      </a:r>
                      <a:endParaRPr lang="en-US" sz="2800" dirty="0" smtClean="0">
                        <a:effectLst/>
                        <a:latin typeface="Arial" panose="020B0604020202020204" pitchFamily="34" charset="0"/>
                        <a:cs typeface="Arial" panose="020B0604020202020204" pitchFamily="34" charset="0"/>
                      </a:endParaRPr>
                    </a:p>
                    <a:p>
                      <a:pPr marL="0" marR="0" algn="r">
                        <a:lnSpc>
                          <a:spcPct val="100000"/>
                        </a:lnSpc>
                        <a:spcBef>
                          <a:spcPts val="0"/>
                        </a:spcBef>
                        <a:spcAft>
                          <a:spcPts val="0"/>
                        </a:spcAft>
                      </a:pPr>
                      <a:r>
                        <a:rPr lang="en-US" sz="2800" dirty="0" smtClean="0">
                          <a:effectLst/>
                          <a:latin typeface="Arial" panose="020B0604020202020204" pitchFamily="34" charset="0"/>
                          <a:cs typeface="Arial" panose="020B0604020202020204" pitchFamily="34" charset="0"/>
                        </a:rPr>
                        <a:t>(210, 550</a:t>
                      </a:r>
                      <a:r>
                        <a:rPr lang="en-US" sz="2800" dirty="0">
                          <a:effectLst/>
                          <a:latin typeface="Arial" panose="020B0604020202020204" pitchFamily="34" charset="0"/>
                          <a:cs typeface="Arial" panose="020B0604020202020204" pitchFamily="34" charset="0"/>
                        </a:rPr>
                        <a:t>)</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307 </a:t>
                      </a:r>
                      <a:endParaRPr lang="en-US" sz="2800" dirty="0" smtClean="0">
                        <a:effectLst/>
                        <a:latin typeface="Arial" panose="020B0604020202020204" pitchFamily="34" charset="0"/>
                        <a:cs typeface="Arial" panose="020B0604020202020204" pitchFamily="34" charset="0"/>
                      </a:endParaRPr>
                    </a:p>
                    <a:p>
                      <a:pPr marL="0" marR="0" algn="r">
                        <a:lnSpc>
                          <a:spcPct val="100000"/>
                        </a:lnSpc>
                        <a:spcBef>
                          <a:spcPts val="0"/>
                        </a:spcBef>
                        <a:spcAft>
                          <a:spcPts val="0"/>
                        </a:spcAft>
                      </a:pPr>
                      <a:r>
                        <a:rPr lang="en-US" sz="2800" dirty="0" smtClean="0">
                          <a:effectLst/>
                          <a:latin typeface="Arial" panose="020B0604020202020204" pitchFamily="34" charset="0"/>
                          <a:cs typeface="Arial" panose="020B0604020202020204" pitchFamily="34" charset="0"/>
                        </a:rPr>
                        <a:t>(177, 510</a:t>
                      </a:r>
                      <a:r>
                        <a:rPr lang="en-US" sz="2800" dirty="0">
                          <a:effectLst/>
                          <a:latin typeface="Arial" panose="020B0604020202020204" pitchFamily="34" charset="0"/>
                          <a:cs typeface="Arial" panose="020B0604020202020204" pitchFamily="34" charset="0"/>
                        </a:rPr>
                        <a:t>)</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r">
                        <a:lnSpc>
                          <a:spcPct val="100000"/>
                        </a:lnSpc>
                        <a:spcBef>
                          <a:spcPts val="0"/>
                        </a:spcBef>
                        <a:spcAft>
                          <a:spcPts val="0"/>
                        </a:spcAft>
                      </a:pPr>
                      <a:r>
                        <a:rPr lang="en-US" sz="2800" dirty="0">
                          <a:effectLst/>
                          <a:latin typeface="Arial" panose="020B0604020202020204" pitchFamily="34" charset="0"/>
                          <a:cs typeface="Arial" panose="020B0604020202020204" pitchFamily="34" charset="0"/>
                        </a:rPr>
                        <a:t>396 </a:t>
                      </a:r>
                      <a:endParaRPr lang="en-US" sz="2800" dirty="0" smtClean="0">
                        <a:effectLst/>
                        <a:latin typeface="Arial" panose="020B0604020202020204" pitchFamily="34" charset="0"/>
                        <a:cs typeface="Arial" panose="020B0604020202020204" pitchFamily="34" charset="0"/>
                      </a:endParaRPr>
                    </a:p>
                    <a:p>
                      <a:pPr marL="0" marR="0" algn="r">
                        <a:lnSpc>
                          <a:spcPct val="100000"/>
                        </a:lnSpc>
                        <a:spcBef>
                          <a:spcPts val="0"/>
                        </a:spcBef>
                        <a:spcAft>
                          <a:spcPts val="0"/>
                        </a:spcAft>
                      </a:pPr>
                      <a:r>
                        <a:rPr lang="en-US" sz="2800" dirty="0" smtClean="0">
                          <a:effectLst/>
                          <a:latin typeface="Arial" panose="020B0604020202020204" pitchFamily="34" charset="0"/>
                          <a:cs typeface="Arial" panose="020B0604020202020204" pitchFamily="34" charset="0"/>
                        </a:rPr>
                        <a:t>(231, 607</a:t>
                      </a:r>
                      <a:r>
                        <a:rPr lang="en-US" sz="2800" dirty="0">
                          <a:effectLst/>
                          <a:latin typeface="Arial" panose="020B0604020202020204" pitchFamily="34" charset="0"/>
                          <a:cs typeface="Arial" panose="020B0604020202020204" pitchFamily="34" charset="0"/>
                        </a:rPr>
                        <a:t>)</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2898237311"/>
                  </a:ext>
                </a:extLst>
              </a:tr>
            </a:tbl>
          </a:graphicData>
        </a:graphic>
      </p:graphicFrame>
      <p:sp>
        <p:nvSpPr>
          <p:cNvPr id="4" name="TextBox 3"/>
          <p:cNvSpPr txBox="1"/>
          <p:nvPr/>
        </p:nvSpPr>
        <p:spPr>
          <a:xfrm>
            <a:off x="8970401" y="6842426"/>
            <a:ext cx="16459200" cy="954107"/>
          </a:xfrm>
          <a:prstGeom prst="rect">
            <a:avLst/>
          </a:prstGeom>
          <a:noFill/>
        </p:spPr>
        <p:txBody>
          <a:bodyPr wrap="square" rtlCol="0">
            <a:spAutoFit/>
          </a:bodyPr>
          <a:lstStyle/>
          <a:p>
            <a:r>
              <a:rPr lang="en-US" sz="2800" b="1" dirty="0" smtClean="0"/>
              <a:t>Table 1. Characteristics of patients </a:t>
            </a:r>
            <a:r>
              <a:rPr lang="en-US" sz="2800" b="1" dirty="0"/>
              <a:t>in care </a:t>
            </a:r>
            <a:r>
              <a:rPr lang="en-US" sz="2800" b="1" dirty="0" smtClean="0"/>
              <a:t>in six clinical cohorts between </a:t>
            </a:r>
            <a:r>
              <a:rPr lang="en-US" sz="2800" b="1" dirty="0"/>
              <a:t>2005 and 2015, stratified by </a:t>
            </a:r>
            <a:r>
              <a:rPr lang="en-US" sz="2800" b="1" dirty="0" smtClean="0"/>
              <a:t>race and ethnicity</a:t>
            </a:r>
            <a:r>
              <a:rPr lang="en-US" sz="2800" b="1" dirty="0" smtClean="0"/>
              <a:t>.</a:t>
            </a:r>
            <a:endParaRPr lang="en-US" sz="2800" b="1" dirty="0"/>
          </a:p>
        </p:txBody>
      </p:sp>
      <p:sp>
        <p:nvSpPr>
          <p:cNvPr id="23" name="TextBox 22"/>
          <p:cNvSpPr txBox="1"/>
          <p:nvPr/>
        </p:nvSpPr>
        <p:spPr>
          <a:xfrm>
            <a:off x="26099453" y="6847616"/>
            <a:ext cx="15910560" cy="954107"/>
          </a:xfrm>
          <a:prstGeom prst="rect">
            <a:avLst/>
          </a:prstGeom>
          <a:noFill/>
        </p:spPr>
        <p:txBody>
          <a:bodyPr wrap="square" rtlCol="0">
            <a:spAutoFit/>
          </a:bodyPr>
          <a:lstStyle/>
          <a:p>
            <a:r>
              <a:rPr lang="en-US" sz="2800" b="1" dirty="0" smtClean="0"/>
              <a:t>Table 2. Distribution of outcomes and person-years, annual percentage change in rates, and IRR for all-cause hospitalizations.</a:t>
            </a:r>
            <a:endParaRPr lang="en-US" sz="2800" b="1" dirty="0"/>
          </a:p>
        </p:txBody>
      </p:sp>
      <p:sp>
        <p:nvSpPr>
          <p:cNvPr id="5" name="TextBox 4"/>
          <p:cNvSpPr txBox="1"/>
          <p:nvPr/>
        </p:nvSpPr>
        <p:spPr>
          <a:xfrm>
            <a:off x="785815" y="6819793"/>
            <a:ext cx="7588164" cy="5016758"/>
          </a:xfrm>
          <a:prstGeom prst="rect">
            <a:avLst/>
          </a:prstGeom>
          <a:noFill/>
        </p:spPr>
        <p:txBody>
          <a:bodyPr wrap="square" rtlCol="0">
            <a:spAutoFit/>
          </a:bodyPr>
          <a:lstStyle/>
          <a:p>
            <a:pPr marL="457200" indent="-457200">
              <a:spcAft>
                <a:spcPts val="2400"/>
              </a:spcAft>
              <a:buFont typeface="Wingdings" panose="05000000000000000000" pitchFamily="2" charset="2"/>
              <a:buChar char="v"/>
            </a:pPr>
            <a:r>
              <a:rPr lang="en-US" sz="2800" dirty="0" smtClean="0"/>
              <a:t>Hospitalization rates among persons with HIV (PWH) have decreased in recent years.</a:t>
            </a:r>
          </a:p>
          <a:p>
            <a:pPr marL="457200" indent="-457200">
              <a:spcAft>
                <a:spcPts val="2400"/>
              </a:spcAft>
              <a:buFont typeface="Wingdings" panose="05000000000000000000" pitchFamily="2" charset="2"/>
              <a:buChar char="v"/>
            </a:pPr>
            <a:r>
              <a:rPr lang="en-US" sz="2800" dirty="0" smtClean="0"/>
              <a:t>Racial, ethnic, and gender disparities in HIV treatment outcomes, comorbidities, and risk factors might contribute to differences in hospitalization rates.</a:t>
            </a:r>
          </a:p>
          <a:p>
            <a:pPr marL="457200" indent="-457200">
              <a:spcAft>
                <a:spcPts val="1200"/>
              </a:spcAft>
              <a:buFont typeface="Wingdings" panose="05000000000000000000" pitchFamily="2" charset="2"/>
              <a:buChar char="v"/>
            </a:pPr>
            <a:r>
              <a:rPr lang="en-US" sz="2800" dirty="0" smtClean="0"/>
              <a:t>We examined all-cause and cause-specific hospitalization rates by race, ethnicity, and gender among persons in HIV care in the US and Canada.</a:t>
            </a:r>
            <a:endParaRPr lang="en-US" sz="2800" dirty="0"/>
          </a:p>
        </p:txBody>
      </p:sp>
      <p:sp>
        <p:nvSpPr>
          <p:cNvPr id="25" name="TextBox 24"/>
          <p:cNvSpPr txBox="1"/>
          <p:nvPr/>
        </p:nvSpPr>
        <p:spPr>
          <a:xfrm>
            <a:off x="785815" y="13243617"/>
            <a:ext cx="7588164" cy="12126397"/>
          </a:xfrm>
          <a:prstGeom prst="rect">
            <a:avLst/>
          </a:prstGeom>
          <a:noFill/>
        </p:spPr>
        <p:txBody>
          <a:bodyPr wrap="square" rtlCol="0">
            <a:spAutoFit/>
          </a:bodyPr>
          <a:lstStyle/>
          <a:p>
            <a:pPr>
              <a:spcAft>
                <a:spcPts val="1200"/>
              </a:spcAft>
            </a:pPr>
            <a:r>
              <a:rPr lang="en-US" sz="2800" i="1" u="sng" dirty="0" smtClean="0"/>
              <a:t>Study population</a:t>
            </a:r>
          </a:p>
          <a:p>
            <a:pPr marL="457200" indent="-457200">
              <a:spcAft>
                <a:spcPts val="1200"/>
              </a:spcAft>
              <a:buFont typeface="Wingdings" panose="05000000000000000000" pitchFamily="2" charset="2"/>
              <a:buChar char="v"/>
            </a:pPr>
            <a:r>
              <a:rPr lang="en-US" sz="2800" dirty="0" smtClean="0"/>
              <a:t>Patients aged ≥18 years old in HIV care in 5 US and 1 Canadian clinical cohorts between 2005 and 2015</a:t>
            </a:r>
          </a:p>
          <a:p>
            <a:pPr marL="457200" indent="-457200">
              <a:spcAft>
                <a:spcPts val="2400"/>
              </a:spcAft>
              <a:buFont typeface="Wingdings" panose="05000000000000000000" pitchFamily="2" charset="2"/>
              <a:buChar char="v"/>
            </a:pPr>
            <a:r>
              <a:rPr lang="en-US" sz="2800" dirty="0" smtClean="0"/>
              <a:t>Being in care was defined as ≥1 CD4 count or HIV viral load (VL) every 12 months. Patients returning to care could re-enter analyses.</a:t>
            </a:r>
            <a:endParaRPr lang="en-US" sz="2800" i="1" u="sng" dirty="0" smtClean="0"/>
          </a:p>
          <a:p>
            <a:pPr>
              <a:spcAft>
                <a:spcPts val="1200"/>
              </a:spcAft>
            </a:pPr>
            <a:r>
              <a:rPr lang="en-US" sz="2800" i="1" u="sng" dirty="0" smtClean="0"/>
              <a:t>Study outcomes</a:t>
            </a:r>
          </a:p>
          <a:p>
            <a:pPr marL="457200" indent="-457200">
              <a:spcAft>
                <a:spcPts val="1200"/>
              </a:spcAft>
              <a:buFont typeface="Wingdings" panose="05000000000000000000" pitchFamily="2" charset="2"/>
              <a:buChar char="v"/>
            </a:pPr>
            <a:r>
              <a:rPr lang="en-US" sz="2800" dirty="0" smtClean="0"/>
              <a:t>All-cause and cause-specific hospitalizations</a:t>
            </a:r>
          </a:p>
          <a:p>
            <a:pPr marL="457200" indent="-457200">
              <a:spcAft>
                <a:spcPts val="2400"/>
              </a:spcAft>
              <a:buFont typeface="Wingdings" panose="05000000000000000000" pitchFamily="2" charset="2"/>
              <a:buChar char="v"/>
            </a:pPr>
            <a:r>
              <a:rPr lang="en-US" sz="2800" dirty="0" smtClean="0"/>
              <a:t>ICD-9 codes for primary discharge diagnoses were categorized using modified Clinical Classifications Software</a:t>
            </a:r>
            <a:endParaRPr lang="en-US" sz="2800" i="1" u="sng" dirty="0" smtClean="0"/>
          </a:p>
          <a:p>
            <a:pPr>
              <a:spcAft>
                <a:spcPts val="1200"/>
              </a:spcAft>
            </a:pPr>
            <a:r>
              <a:rPr lang="en-US" sz="2800" i="1" u="sng" dirty="0" smtClean="0"/>
              <a:t>Analysis stratified by gender</a:t>
            </a:r>
          </a:p>
          <a:p>
            <a:pPr marL="457200" indent="-457200">
              <a:spcAft>
                <a:spcPts val="1200"/>
              </a:spcAft>
              <a:buFont typeface="Wingdings" panose="05000000000000000000" pitchFamily="2" charset="2"/>
              <a:buChar char="v"/>
            </a:pPr>
            <a:r>
              <a:rPr lang="en-US" sz="2800" dirty="0" smtClean="0"/>
              <a:t>Use Poisson regression models with GEE to estimate incidence rate ratios for</a:t>
            </a:r>
          </a:p>
          <a:p>
            <a:pPr marL="1677988" lvl="1" indent="-742950">
              <a:spcAft>
                <a:spcPts val="0"/>
              </a:spcAft>
              <a:buFont typeface="+mj-lt"/>
              <a:buAutoNum type="arabicPeriod"/>
            </a:pPr>
            <a:r>
              <a:rPr lang="en-US" sz="2800" dirty="0" smtClean="0"/>
              <a:t>Calendar time trends in rates by race and ethnicity</a:t>
            </a:r>
          </a:p>
          <a:p>
            <a:pPr marL="1677988" lvl="1" indent="-742950">
              <a:spcAft>
                <a:spcPts val="1200"/>
              </a:spcAft>
              <a:buFont typeface="+mj-lt"/>
              <a:buAutoNum type="arabicPeriod"/>
            </a:pPr>
            <a:r>
              <a:rPr lang="en-US" sz="2800" dirty="0" smtClean="0"/>
              <a:t>Comparisons of racial and ethnic groups</a:t>
            </a:r>
          </a:p>
          <a:p>
            <a:pPr marL="571500" indent="-571500">
              <a:spcAft>
                <a:spcPts val="1200"/>
              </a:spcAft>
              <a:buFont typeface="Wingdings" panose="05000000000000000000" pitchFamily="2" charset="2"/>
              <a:buChar char="v"/>
            </a:pPr>
            <a:r>
              <a:rPr lang="en-US" sz="2800" dirty="0" smtClean="0"/>
              <a:t>In adjusted analyses, models </a:t>
            </a:r>
            <a:r>
              <a:rPr lang="en-US" sz="2800" dirty="0"/>
              <a:t>included NA-ACCORD cohort, IDU </a:t>
            </a:r>
            <a:r>
              <a:rPr lang="en-US" sz="2800" dirty="0" smtClean="0"/>
              <a:t>history, </a:t>
            </a:r>
            <a:r>
              <a:rPr lang="en-US" sz="2800" dirty="0"/>
              <a:t>and annually-updated age, CD4 count, and </a:t>
            </a:r>
            <a:r>
              <a:rPr lang="en-US" sz="2800" dirty="0" smtClean="0"/>
              <a:t>VL.</a:t>
            </a:r>
          </a:p>
        </p:txBody>
      </p:sp>
      <p:sp>
        <p:nvSpPr>
          <p:cNvPr id="29" name="TextBox 28"/>
          <p:cNvSpPr txBox="1"/>
          <p:nvPr/>
        </p:nvSpPr>
        <p:spPr>
          <a:xfrm>
            <a:off x="9564732" y="16652999"/>
            <a:ext cx="10972800" cy="1005840"/>
          </a:xfrm>
          <a:prstGeom prst="rect">
            <a:avLst/>
          </a:prstGeom>
          <a:noFill/>
        </p:spPr>
        <p:txBody>
          <a:bodyPr wrap="square" rtlCol="0">
            <a:spAutoFit/>
          </a:bodyPr>
          <a:lstStyle/>
          <a:p>
            <a:r>
              <a:rPr lang="en-US" sz="2800" b="1" dirty="0" smtClean="0"/>
              <a:t>Figure 1. Unadjusted all-cause hospitalization rates stratified by race and ethnicity among cisgender men (A) and women (B).</a:t>
            </a:r>
            <a:endParaRPr lang="en-US" sz="2800" b="1" dirty="0"/>
          </a:p>
        </p:txBody>
      </p:sp>
      <p:sp>
        <p:nvSpPr>
          <p:cNvPr id="31" name="TextBox 30"/>
          <p:cNvSpPr txBox="1"/>
          <p:nvPr/>
        </p:nvSpPr>
        <p:spPr>
          <a:xfrm>
            <a:off x="9540160" y="17746359"/>
            <a:ext cx="606879" cy="584775"/>
          </a:xfrm>
          <a:prstGeom prst="rect">
            <a:avLst/>
          </a:prstGeom>
          <a:noFill/>
        </p:spPr>
        <p:txBody>
          <a:bodyPr wrap="square" rtlCol="0">
            <a:spAutoFit/>
          </a:bodyPr>
          <a:lstStyle/>
          <a:p>
            <a:r>
              <a:rPr lang="en-US" sz="3200" b="1" dirty="0" smtClean="0"/>
              <a:t>A</a:t>
            </a:r>
            <a:endParaRPr lang="en-US" sz="3200" b="1" dirty="0"/>
          </a:p>
        </p:txBody>
      </p:sp>
      <p:sp>
        <p:nvSpPr>
          <p:cNvPr id="32" name="TextBox 31"/>
          <p:cNvSpPr txBox="1"/>
          <p:nvPr/>
        </p:nvSpPr>
        <p:spPr>
          <a:xfrm>
            <a:off x="9540160" y="24517399"/>
            <a:ext cx="606879" cy="584775"/>
          </a:xfrm>
          <a:prstGeom prst="rect">
            <a:avLst/>
          </a:prstGeom>
          <a:noFill/>
        </p:spPr>
        <p:txBody>
          <a:bodyPr wrap="square" rtlCol="0">
            <a:spAutoFit/>
          </a:bodyPr>
          <a:lstStyle/>
          <a:p>
            <a:r>
              <a:rPr lang="en-US" sz="3200" b="1" dirty="0"/>
              <a:t>B</a:t>
            </a:r>
          </a:p>
        </p:txBody>
      </p:sp>
      <p:sp>
        <p:nvSpPr>
          <p:cNvPr id="34" name="TextBox 33"/>
          <p:cNvSpPr txBox="1"/>
          <p:nvPr/>
        </p:nvSpPr>
        <p:spPr>
          <a:xfrm>
            <a:off x="25965408" y="15896654"/>
            <a:ext cx="14447520" cy="461665"/>
          </a:xfrm>
          <a:prstGeom prst="rect">
            <a:avLst/>
          </a:prstGeom>
          <a:noFill/>
        </p:spPr>
        <p:txBody>
          <a:bodyPr wrap="square" rtlCol="0">
            <a:spAutoFit/>
          </a:bodyPr>
          <a:lstStyle/>
          <a:p>
            <a:pPr>
              <a:spcAft>
                <a:spcPts val="1200"/>
              </a:spcAft>
            </a:pPr>
            <a:r>
              <a:rPr lang="en-US" sz="2400" dirty="0" smtClean="0"/>
              <a:t>*Annual percentage change not estimated due to small sample size.</a:t>
            </a:r>
          </a:p>
        </p:txBody>
      </p:sp>
      <p:sp>
        <p:nvSpPr>
          <p:cNvPr id="38" name="TextBox 37"/>
          <p:cNvSpPr txBox="1"/>
          <p:nvPr/>
        </p:nvSpPr>
        <p:spPr>
          <a:xfrm>
            <a:off x="21893213" y="16649058"/>
            <a:ext cx="19933920" cy="523220"/>
          </a:xfrm>
          <a:prstGeom prst="rect">
            <a:avLst/>
          </a:prstGeom>
          <a:noFill/>
        </p:spPr>
        <p:txBody>
          <a:bodyPr wrap="square" rtlCol="0">
            <a:spAutoFit/>
          </a:bodyPr>
          <a:lstStyle/>
          <a:p>
            <a:r>
              <a:rPr lang="en-US" sz="2800" b="1" dirty="0" smtClean="0"/>
              <a:t>Table 3. Adjusted IRR for the 5 most frequent categories of hospital discharge diagnosis (% of hospitalizations).</a:t>
            </a:r>
            <a:endParaRPr lang="en-US" sz="2800" b="1" dirty="0"/>
          </a:p>
        </p:txBody>
      </p:sp>
      <p:graphicFrame>
        <p:nvGraphicFramePr>
          <p:cNvPr id="9" name="Table 8"/>
          <p:cNvGraphicFramePr>
            <a:graphicFrameLocks noGrp="1"/>
          </p:cNvGraphicFramePr>
          <p:nvPr>
            <p:extLst>
              <p:ext uri="{D42A27DB-BD31-4B8C-83A1-F6EECF244321}">
                <p14:modId xmlns:p14="http://schemas.microsoft.com/office/powerpoint/2010/main" val="1201679097"/>
              </p:ext>
            </p:extLst>
          </p:nvPr>
        </p:nvGraphicFramePr>
        <p:xfrm>
          <a:off x="21893213" y="17526145"/>
          <a:ext cx="20116800" cy="5303520"/>
        </p:xfrm>
        <a:graphic>
          <a:graphicData uri="http://schemas.openxmlformats.org/drawingml/2006/table">
            <a:tbl>
              <a:tblPr bandRow="1">
                <a:tableStyleId>{3B4B98B0-60AC-42C2-AFA5-B58CD77FA1E5}</a:tableStyleId>
              </a:tblPr>
              <a:tblGrid>
                <a:gridCol w="3657600">
                  <a:extLst>
                    <a:ext uri="{9D8B030D-6E8A-4147-A177-3AD203B41FA5}">
                      <a16:colId xmlns:a16="http://schemas.microsoft.com/office/drawing/2014/main" val="4181569499"/>
                    </a:ext>
                  </a:extLst>
                </a:gridCol>
                <a:gridCol w="3291840">
                  <a:extLst>
                    <a:ext uri="{9D8B030D-6E8A-4147-A177-3AD203B41FA5}">
                      <a16:colId xmlns:a16="http://schemas.microsoft.com/office/drawing/2014/main" val="1967358145"/>
                    </a:ext>
                  </a:extLst>
                </a:gridCol>
                <a:gridCol w="3291840">
                  <a:extLst>
                    <a:ext uri="{9D8B030D-6E8A-4147-A177-3AD203B41FA5}">
                      <a16:colId xmlns:a16="http://schemas.microsoft.com/office/drawing/2014/main" val="3299387992"/>
                    </a:ext>
                  </a:extLst>
                </a:gridCol>
                <a:gridCol w="3291840">
                  <a:extLst>
                    <a:ext uri="{9D8B030D-6E8A-4147-A177-3AD203B41FA5}">
                      <a16:colId xmlns:a16="http://schemas.microsoft.com/office/drawing/2014/main" val="809742015"/>
                    </a:ext>
                  </a:extLst>
                </a:gridCol>
                <a:gridCol w="3291840">
                  <a:extLst>
                    <a:ext uri="{9D8B030D-6E8A-4147-A177-3AD203B41FA5}">
                      <a16:colId xmlns:a16="http://schemas.microsoft.com/office/drawing/2014/main" val="1200701255"/>
                    </a:ext>
                  </a:extLst>
                </a:gridCol>
                <a:gridCol w="3291840">
                  <a:extLst>
                    <a:ext uri="{9D8B030D-6E8A-4147-A177-3AD203B41FA5}">
                      <a16:colId xmlns:a16="http://schemas.microsoft.com/office/drawing/2014/main" val="2210633070"/>
                    </a:ext>
                  </a:extLst>
                </a:gridCol>
              </a:tblGrid>
              <a:tr h="1188720">
                <a:tc>
                  <a:txBody>
                    <a:bodyPr/>
                    <a:lstStyle/>
                    <a:p>
                      <a:pPr marL="0" marR="0" lvl="0" indent="0" algn="l" defTabSz="1290900" rtl="0" eaLnBrk="1" fontAlgn="b" latinLnBrk="0" hangingPunct="1">
                        <a:lnSpc>
                          <a:spcPct val="100000"/>
                        </a:lnSpc>
                        <a:spcBef>
                          <a:spcPts val="0"/>
                        </a:spcBef>
                        <a:spcAft>
                          <a:spcPts val="0"/>
                        </a:spcAft>
                        <a:buClrTx/>
                        <a:buSzTx/>
                        <a:buFontTx/>
                        <a:buNone/>
                        <a:tabLst/>
                        <a:defRPr/>
                      </a:pPr>
                      <a:r>
                        <a:rPr lang="en-US" sz="2800" b="1" dirty="0" smtClean="0">
                          <a:effectLst/>
                          <a:latin typeface="Arial" panose="020B0604020202020204" pitchFamily="34" charset="0"/>
                          <a:cs typeface="Arial" panose="020B0604020202020204" pitchFamily="34" charset="0"/>
                        </a:rPr>
                        <a:t>Gender,</a:t>
                      </a:r>
                      <a:r>
                        <a:rPr lang="en-US" sz="2800" b="1" baseline="0" dirty="0" smtClean="0">
                          <a:effectLst/>
                          <a:latin typeface="Arial" panose="020B0604020202020204" pitchFamily="34" charset="0"/>
                          <a:cs typeface="Arial" panose="020B0604020202020204" pitchFamily="34" charset="0"/>
                        </a:rPr>
                        <a:t> r</a:t>
                      </a:r>
                      <a:r>
                        <a:rPr lang="en-US" sz="2800" b="1" dirty="0" smtClean="0">
                          <a:effectLst/>
                          <a:latin typeface="Arial" panose="020B0604020202020204" pitchFamily="34" charset="0"/>
                          <a:cs typeface="Arial" panose="020B0604020202020204" pitchFamily="34" charset="0"/>
                        </a:rPr>
                        <a:t>ace, and ethnicity</a:t>
                      </a:r>
                      <a:endParaRPr lang="en-US" sz="2800" b="1" dirty="0" smtClean="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ctr">
                    <a:lnB w="12700" cap="flat" cmpd="sng" algn="ctr">
                      <a:solidFill>
                        <a:srgbClr val="00348A"/>
                      </a:solidFill>
                      <a:prstDash val="solid"/>
                      <a:round/>
                      <a:headEnd type="none" w="med" len="med"/>
                      <a:tailEnd type="none" w="med" len="med"/>
                    </a:lnB>
                  </a:tcPr>
                </a:tc>
                <a:tc>
                  <a:txBody>
                    <a:bodyPr/>
                    <a:lstStyle/>
                    <a:p>
                      <a:pPr algn="ctr" fontAlgn="b"/>
                      <a:r>
                        <a:rPr lang="en-US" sz="2800" b="1" u="none" strike="noStrike" dirty="0" smtClean="0">
                          <a:effectLst/>
                          <a:latin typeface="Arial" panose="020B0604020202020204" pitchFamily="34" charset="0"/>
                          <a:cs typeface="Arial" panose="020B0604020202020204" pitchFamily="34" charset="0"/>
                        </a:rPr>
                        <a:t>Non-AIDS-defining infection (25%)</a:t>
                      </a:r>
                      <a:endParaRPr lang="en-US" sz="2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B w="12700" cap="flat" cmpd="sng" algn="ctr">
                      <a:solidFill>
                        <a:srgbClr val="00348A"/>
                      </a:solidFill>
                      <a:prstDash val="solid"/>
                      <a:round/>
                      <a:headEnd type="none" w="med" len="med"/>
                      <a:tailEnd type="none" w="med" len="med"/>
                    </a:lnB>
                  </a:tcPr>
                </a:tc>
                <a:tc>
                  <a:txBody>
                    <a:bodyPr/>
                    <a:lstStyle/>
                    <a:p>
                      <a:pPr algn="ctr" fontAlgn="b"/>
                      <a:r>
                        <a:rPr lang="en-US" sz="2800" b="1" u="none" strike="noStrike" dirty="0" smtClean="0">
                          <a:effectLst/>
                          <a:latin typeface="Arial" panose="020B0604020202020204" pitchFamily="34" charset="0"/>
                          <a:cs typeface="Arial" panose="020B0604020202020204" pitchFamily="34" charset="0"/>
                        </a:rPr>
                        <a:t>Cardiovascular (10%)</a:t>
                      </a:r>
                      <a:endParaRPr lang="en-US" sz="2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B w="12700" cap="flat" cmpd="sng" algn="ctr">
                      <a:solidFill>
                        <a:srgbClr val="00348A"/>
                      </a:solidFill>
                      <a:prstDash val="solid"/>
                      <a:round/>
                      <a:headEnd type="none" w="med" len="med"/>
                      <a:tailEnd type="none" w="med" len="med"/>
                    </a:lnB>
                  </a:tcPr>
                </a:tc>
                <a:tc>
                  <a:txBody>
                    <a:bodyPr/>
                    <a:lstStyle/>
                    <a:p>
                      <a:pPr algn="ctr" fontAlgn="b"/>
                      <a:r>
                        <a:rPr lang="en-US" sz="2800" b="1" u="none" strike="noStrike" dirty="0" smtClean="0">
                          <a:effectLst/>
                          <a:latin typeface="Arial" panose="020B0604020202020204" pitchFamily="34" charset="0"/>
                          <a:cs typeface="Arial" panose="020B0604020202020204" pitchFamily="34" charset="0"/>
                        </a:rPr>
                        <a:t>Liver/gastro-intestinal (9%)</a:t>
                      </a:r>
                      <a:endParaRPr lang="en-US" sz="2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B w="12700" cap="flat" cmpd="sng" algn="ctr">
                      <a:solidFill>
                        <a:srgbClr val="00348A"/>
                      </a:solidFill>
                      <a:prstDash val="solid"/>
                      <a:round/>
                      <a:headEnd type="none" w="med" len="med"/>
                      <a:tailEnd type="none" w="med" len="med"/>
                    </a:lnB>
                  </a:tcPr>
                </a:tc>
                <a:tc>
                  <a:txBody>
                    <a:bodyPr/>
                    <a:lstStyle/>
                    <a:p>
                      <a:pPr algn="ctr" fontAlgn="b"/>
                      <a:r>
                        <a:rPr lang="en-US" sz="2800" b="1" u="none" strike="noStrike" dirty="0" smtClean="0">
                          <a:effectLst/>
                          <a:latin typeface="Arial" panose="020B0604020202020204" pitchFamily="34" charset="0"/>
                          <a:cs typeface="Arial" panose="020B0604020202020204" pitchFamily="34" charset="0"/>
                        </a:rPr>
                        <a:t>Psychiatric (8%)</a:t>
                      </a:r>
                      <a:endParaRPr lang="en-US" sz="2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B w="12700" cap="flat" cmpd="sng" algn="ctr">
                      <a:solidFill>
                        <a:srgbClr val="00348A"/>
                      </a:solidFill>
                      <a:prstDash val="solid"/>
                      <a:round/>
                      <a:headEnd type="none" w="med" len="med"/>
                      <a:tailEnd type="none" w="med" len="med"/>
                    </a:lnB>
                  </a:tcPr>
                </a:tc>
                <a:tc>
                  <a:txBody>
                    <a:bodyPr/>
                    <a:lstStyle/>
                    <a:p>
                      <a:pPr algn="ctr" fontAlgn="b"/>
                      <a:r>
                        <a:rPr lang="en-US" sz="2800" b="1" u="none" strike="noStrike" dirty="0" smtClean="0">
                          <a:effectLst/>
                          <a:latin typeface="Arial" panose="020B0604020202020204" pitchFamily="34" charset="0"/>
                          <a:cs typeface="Arial" panose="020B0604020202020204" pitchFamily="34" charset="0"/>
                        </a:rPr>
                        <a:t>AIDS-defining illness (7%)</a:t>
                      </a:r>
                      <a:endParaRPr lang="en-US" sz="2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B w="12700" cap="flat" cmpd="sng" algn="ctr">
                      <a:solidFill>
                        <a:srgbClr val="00348A"/>
                      </a:solidFill>
                      <a:prstDash val="solid"/>
                      <a:round/>
                      <a:headEnd type="none" w="med" len="med"/>
                      <a:tailEnd type="none" w="med" len="med"/>
                    </a:lnB>
                  </a:tcPr>
                </a:tc>
                <a:extLst>
                  <a:ext uri="{0D108BD9-81ED-4DB2-BD59-A6C34878D82A}">
                    <a16:rowId xmlns:a16="http://schemas.microsoft.com/office/drawing/2014/main" val="1089638522"/>
                  </a:ext>
                </a:extLst>
              </a:tr>
              <a:tr h="457200">
                <a:tc gridSpan="6">
                  <a:txBody>
                    <a:bodyPr/>
                    <a:lstStyle/>
                    <a:p>
                      <a:pPr algn="l" fontAlgn="b"/>
                      <a:r>
                        <a:rPr lang="en-US" sz="2800" b="1" u="none" strike="noStrike" dirty="0" smtClean="0">
                          <a:effectLst/>
                          <a:latin typeface="Arial" panose="020B0604020202020204" pitchFamily="34" charset="0"/>
                          <a:cs typeface="Arial" panose="020B0604020202020204" pitchFamily="34" charset="0"/>
                        </a:rPr>
                        <a:t>Cisgender men (vs. White)</a:t>
                      </a:r>
                      <a:endParaRPr lang="en-US" sz="2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T w="12700" cap="flat" cmpd="sng" algn="ctr">
                      <a:solidFill>
                        <a:srgbClr val="00348A"/>
                      </a:solidFill>
                      <a:prstDash val="solid"/>
                      <a:round/>
                      <a:headEnd type="none" w="med" len="med"/>
                      <a:tailEnd type="none" w="med" len="med"/>
                    </a:lnT>
                  </a:tcPr>
                </a:tc>
                <a:tc hMerge="1">
                  <a:txBody>
                    <a:bodyPr/>
                    <a:lstStyle/>
                    <a:p>
                      <a:pPr algn="r" rtl="0" fontAlgn="ct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hMerge="1">
                  <a:txBody>
                    <a:bodyPr/>
                    <a:lstStyle/>
                    <a:p>
                      <a:pPr algn="r" rtl="0" fontAlgn="ct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hMerge="1">
                  <a:txBody>
                    <a:bodyPr/>
                    <a:lstStyle/>
                    <a:p>
                      <a:pPr algn="r" rtl="0" fontAlgn="ct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hMerge="1">
                  <a:txBody>
                    <a:bodyPr/>
                    <a:lstStyle/>
                    <a:p>
                      <a:pPr algn="r" rtl="0" fontAlgn="ct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hMerge="1">
                  <a:txBody>
                    <a:bodyPr/>
                    <a:lstStyle/>
                    <a:p>
                      <a:pPr algn="r" rtl="0" fontAlgn="ct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114932163"/>
                  </a:ext>
                </a:extLst>
              </a:tr>
              <a:tr h="457200">
                <a:tc>
                  <a:txBody>
                    <a:bodyPr/>
                    <a:lstStyle/>
                    <a:p>
                      <a:pPr marL="228600" indent="0" algn="l" fontAlgn="b"/>
                      <a:r>
                        <a:rPr lang="en-US" sz="2800" b="1" u="none" strike="noStrike" dirty="0">
                          <a:effectLst/>
                          <a:latin typeface="Arial" panose="020B0604020202020204" pitchFamily="34" charset="0"/>
                          <a:cs typeface="Arial" panose="020B0604020202020204" pitchFamily="34" charset="0"/>
                        </a:rPr>
                        <a:t>Black</a:t>
                      </a:r>
                      <a:endParaRPr lang="en-US" sz="2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rtl="0" fontAlgn="ctr"/>
                      <a:r>
                        <a:rPr lang="en-US" sz="2800" u="none" strike="noStrike" dirty="0">
                          <a:effectLst/>
                          <a:latin typeface="Arial" panose="020B0604020202020204" pitchFamily="34" charset="0"/>
                          <a:cs typeface="Arial" panose="020B0604020202020204" pitchFamily="34" charset="0"/>
                        </a:rPr>
                        <a:t>1.14 (0.99, 1.30)</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rtl="0" fontAlgn="ctr"/>
                      <a:r>
                        <a:rPr lang="en-US" sz="2800" u="none" strike="noStrike" dirty="0">
                          <a:effectLst/>
                          <a:latin typeface="Arial" panose="020B0604020202020204" pitchFamily="34" charset="0"/>
                          <a:cs typeface="Arial" panose="020B0604020202020204" pitchFamily="34" charset="0"/>
                        </a:rPr>
                        <a:t>1.61 (1.23, 2.10)</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rtl="0" fontAlgn="ctr"/>
                      <a:r>
                        <a:rPr lang="en-US" sz="2800" u="none" strike="noStrike" dirty="0">
                          <a:effectLst/>
                          <a:latin typeface="Arial" panose="020B0604020202020204" pitchFamily="34" charset="0"/>
                          <a:cs typeface="Arial" panose="020B0604020202020204" pitchFamily="34" charset="0"/>
                        </a:rPr>
                        <a:t>1.04 (0.80, 1.34)</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rtl="0" fontAlgn="ctr"/>
                      <a:r>
                        <a:rPr lang="en-US" sz="2800" u="none" strike="noStrike">
                          <a:effectLst/>
                          <a:latin typeface="Arial" panose="020B0604020202020204" pitchFamily="34" charset="0"/>
                          <a:cs typeface="Arial" panose="020B0604020202020204" pitchFamily="34" charset="0"/>
                        </a:rPr>
                        <a:t>1.17 (0.86, 1.58)</a:t>
                      </a:r>
                      <a:endParaRPr lang="en-US" sz="2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rtl="0" fontAlgn="ctr"/>
                      <a:r>
                        <a:rPr lang="en-US" sz="2800" u="none" strike="noStrike" dirty="0">
                          <a:effectLst/>
                          <a:latin typeface="Arial" panose="020B0604020202020204" pitchFamily="34" charset="0"/>
                          <a:cs typeface="Arial" panose="020B0604020202020204" pitchFamily="34" charset="0"/>
                        </a:rPr>
                        <a:t>1.17 (0.87, 1.59)</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860663016"/>
                  </a:ext>
                </a:extLst>
              </a:tr>
              <a:tr h="457200">
                <a:tc>
                  <a:txBody>
                    <a:bodyPr/>
                    <a:lstStyle/>
                    <a:p>
                      <a:pPr marL="228600" algn="l" fontAlgn="b"/>
                      <a:r>
                        <a:rPr lang="en-US" sz="2800" b="1" u="none" strike="noStrike" dirty="0">
                          <a:effectLst/>
                          <a:latin typeface="Arial" panose="020B0604020202020204" pitchFamily="34" charset="0"/>
                          <a:cs typeface="Arial" panose="020B0604020202020204" pitchFamily="34" charset="0"/>
                        </a:rPr>
                        <a:t>Hispanic</a:t>
                      </a:r>
                      <a:endParaRPr lang="en-US" sz="2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rtl="0" fontAlgn="ctr"/>
                      <a:r>
                        <a:rPr lang="en-US" sz="2800" u="none" strike="noStrike" dirty="0">
                          <a:effectLst/>
                          <a:latin typeface="Arial" panose="020B0604020202020204" pitchFamily="34" charset="0"/>
                          <a:cs typeface="Arial" panose="020B0604020202020204" pitchFamily="34" charset="0"/>
                        </a:rPr>
                        <a:t>0.92 (0.79, 1.08)</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rtl="0" fontAlgn="ctr"/>
                      <a:r>
                        <a:rPr lang="en-US" sz="2800" u="none" strike="noStrike">
                          <a:effectLst/>
                          <a:latin typeface="Arial" panose="020B0604020202020204" pitchFamily="34" charset="0"/>
                          <a:cs typeface="Arial" panose="020B0604020202020204" pitchFamily="34" charset="0"/>
                        </a:rPr>
                        <a:t>1.07 (0.81, 1.40)</a:t>
                      </a:r>
                      <a:endParaRPr lang="en-US" sz="2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rtl="0" fontAlgn="ctr"/>
                      <a:r>
                        <a:rPr lang="en-US" sz="2800" u="none" strike="noStrike" dirty="0">
                          <a:effectLst/>
                          <a:latin typeface="Arial" panose="020B0604020202020204" pitchFamily="34" charset="0"/>
                          <a:cs typeface="Arial" panose="020B0604020202020204" pitchFamily="34" charset="0"/>
                        </a:rPr>
                        <a:t>1.19 (0.94, 1.51)</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rtl="0" fontAlgn="ctr"/>
                      <a:r>
                        <a:rPr lang="en-US" sz="2800" u="none" strike="noStrike">
                          <a:effectLst/>
                          <a:latin typeface="Arial" panose="020B0604020202020204" pitchFamily="34" charset="0"/>
                          <a:cs typeface="Arial" panose="020B0604020202020204" pitchFamily="34" charset="0"/>
                        </a:rPr>
                        <a:t>0.75 (0.53, 1.05)</a:t>
                      </a:r>
                      <a:endParaRPr lang="en-US" sz="2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rtl="0" fontAlgn="ctr"/>
                      <a:r>
                        <a:rPr lang="en-US" sz="2800" u="none" strike="noStrike" dirty="0">
                          <a:effectLst/>
                          <a:latin typeface="Arial" panose="020B0604020202020204" pitchFamily="34" charset="0"/>
                          <a:cs typeface="Arial" panose="020B0604020202020204" pitchFamily="34" charset="0"/>
                        </a:rPr>
                        <a:t>1.29 (0.98, 1.70)</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998343650"/>
                  </a:ext>
                </a:extLst>
              </a:tr>
              <a:tr h="457200">
                <a:tc>
                  <a:txBody>
                    <a:bodyPr/>
                    <a:lstStyle/>
                    <a:p>
                      <a:pPr marL="228600" algn="l" fontAlgn="b"/>
                      <a:r>
                        <a:rPr lang="en-US" sz="2800" b="1" u="none" strike="noStrike" dirty="0">
                          <a:effectLst/>
                          <a:latin typeface="Arial" panose="020B0604020202020204" pitchFamily="34" charset="0"/>
                          <a:cs typeface="Arial" panose="020B0604020202020204" pitchFamily="34" charset="0"/>
                        </a:rPr>
                        <a:t>Asian</a:t>
                      </a:r>
                      <a:endParaRPr lang="en-US" sz="2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rtl="0" fontAlgn="ctr"/>
                      <a:r>
                        <a:rPr lang="en-US" sz="2800" u="none" strike="noStrike" dirty="0">
                          <a:effectLst/>
                          <a:latin typeface="Arial" panose="020B0604020202020204" pitchFamily="34" charset="0"/>
                          <a:cs typeface="Arial" panose="020B0604020202020204" pitchFamily="34" charset="0"/>
                        </a:rPr>
                        <a:t>0.67 (0.50, 0.88)</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rtl="0" fontAlgn="ctr"/>
                      <a:r>
                        <a:rPr lang="en-US" sz="2800" u="none" strike="noStrike">
                          <a:effectLst/>
                          <a:latin typeface="Arial" panose="020B0604020202020204" pitchFamily="34" charset="0"/>
                          <a:cs typeface="Arial" panose="020B0604020202020204" pitchFamily="34" charset="0"/>
                        </a:rPr>
                        <a:t>0.58 (0.35, 0.94)</a:t>
                      </a:r>
                      <a:endParaRPr lang="en-US" sz="2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rtl="0" fontAlgn="ctr"/>
                      <a:r>
                        <a:rPr lang="en-US" sz="2800" u="none" strike="noStrike" dirty="0">
                          <a:effectLst/>
                          <a:latin typeface="Arial" panose="020B0604020202020204" pitchFamily="34" charset="0"/>
                          <a:cs typeface="Arial" panose="020B0604020202020204" pitchFamily="34" charset="0"/>
                        </a:rPr>
                        <a:t>0.47 (0.28, 0.78)</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rtl="0" fontAlgn="ctr"/>
                      <a:r>
                        <a:rPr lang="en-US" sz="2800" u="none" strike="noStrike" dirty="0">
                          <a:effectLst/>
                          <a:latin typeface="Arial" panose="020B0604020202020204" pitchFamily="34" charset="0"/>
                          <a:cs typeface="Arial" panose="020B0604020202020204" pitchFamily="34" charset="0"/>
                        </a:rPr>
                        <a:t>0.74 (0.43, 1.29)</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rtl="0" fontAlgn="ctr"/>
                      <a:r>
                        <a:rPr lang="en-US" sz="2800" u="none" strike="noStrike">
                          <a:effectLst/>
                          <a:latin typeface="Arial" panose="020B0604020202020204" pitchFamily="34" charset="0"/>
                          <a:cs typeface="Arial" panose="020B0604020202020204" pitchFamily="34" charset="0"/>
                        </a:rPr>
                        <a:t>1.01 (0.42, 2.42)</a:t>
                      </a:r>
                      <a:endParaRPr lang="en-US" sz="2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515152732"/>
                  </a:ext>
                </a:extLst>
              </a:tr>
              <a:tr h="457200">
                <a:tc>
                  <a:txBody>
                    <a:bodyPr/>
                    <a:lstStyle/>
                    <a:p>
                      <a:pPr marL="228600" algn="l" fontAlgn="b"/>
                      <a:r>
                        <a:rPr lang="en-US" sz="2800" b="1" u="none" strike="noStrike" dirty="0">
                          <a:effectLst/>
                          <a:latin typeface="Arial" panose="020B0604020202020204" pitchFamily="34" charset="0"/>
                          <a:cs typeface="Arial" panose="020B0604020202020204" pitchFamily="34" charset="0"/>
                        </a:rPr>
                        <a:t>Indigenous</a:t>
                      </a:r>
                      <a:endParaRPr lang="en-US" sz="2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rtl="0" fontAlgn="ctr"/>
                      <a:r>
                        <a:rPr lang="en-US" sz="2800" u="none" strike="noStrike" dirty="0">
                          <a:effectLst/>
                          <a:latin typeface="Arial" panose="020B0604020202020204" pitchFamily="34" charset="0"/>
                          <a:cs typeface="Arial" panose="020B0604020202020204" pitchFamily="34" charset="0"/>
                        </a:rPr>
                        <a:t>2.12 (1.46, 3.10)</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rtl="0" fontAlgn="ctr"/>
                      <a:r>
                        <a:rPr lang="en-US" sz="2800" u="none" strike="noStrike" dirty="0">
                          <a:effectLst/>
                          <a:latin typeface="Arial" panose="020B0604020202020204" pitchFamily="34" charset="0"/>
                          <a:cs typeface="Arial" panose="020B0604020202020204" pitchFamily="34" charset="0"/>
                        </a:rPr>
                        <a:t>1.46 (0.51, 4.19)</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rtl="0" fontAlgn="ctr"/>
                      <a:r>
                        <a:rPr lang="en-US" sz="2800" u="none" strike="noStrike">
                          <a:effectLst/>
                          <a:latin typeface="Arial" panose="020B0604020202020204" pitchFamily="34" charset="0"/>
                          <a:cs typeface="Arial" panose="020B0604020202020204" pitchFamily="34" charset="0"/>
                        </a:rPr>
                        <a:t>1.98 (1.05, 3.76)</a:t>
                      </a:r>
                      <a:endParaRPr lang="en-US" sz="2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rtl="0" fontAlgn="ctr"/>
                      <a:r>
                        <a:rPr lang="en-US" sz="2800" u="none" strike="noStrike" dirty="0">
                          <a:effectLst/>
                          <a:latin typeface="Arial" panose="020B0604020202020204" pitchFamily="34" charset="0"/>
                          <a:cs typeface="Arial" panose="020B0604020202020204" pitchFamily="34" charset="0"/>
                        </a:rPr>
                        <a:t>0.93 (0.40, 2.15)</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rtl="0" fontAlgn="ctr"/>
                      <a:r>
                        <a:rPr lang="en-US" sz="2800" u="none" strike="noStrike">
                          <a:effectLst/>
                          <a:latin typeface="Arial" panose="020B0604020202020204" pitchFamily="34" charset="0"/>
                          <a:cs typeface="Arial" panose="020B0604020202020204" pitchFamily="34" charset="0"/>
                        </a:rPr>
                        <a:t>1.43 (0.80, 2.57)</a:t>
                      </a:r>
                      <a:endParaRPr lang="en-US" sz="2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4014021837"/>
                  </a:ext>
                </a:extLst>
              </a:tr>
              <a:tr h="457200">
                <a:tc>
                  <a:txBody>
                    <a:bodyPr/>
                    <a:lstStyle/>
                    <a:p>
                      <a:pPr marL="228600" algn="l" fontAlgn="b"/>
                      <a:r>
                        <a:rPr lang="en-US" sz="2800" b="1" u="none" strike="noStrike" dirty="0">
                          <a:effectLst/>
                          <a:latin typeface="Arial" panose="020B0604020202020204" pitchFamily="34" charset="0"/>
                          <a:cs typeface="Arial" panose="020B0604020202020204" pitchFamily="34" charset="0"/>
                        </a:rPr>
                        <a:t>Multiracial/other</a:t>
                      </a:r>
                      <a:endParaRPr lang="en-US" sz="2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rtl="0" fontAlgn="ctr"/>
                      <a:r>
                        <a:rPr lang="en-US" sz="2800" u="none" strike="noStrike">
                          <a:effectLst/>
                          <a:latin typeface="Arial" panose="020B0604020202020204" pitchFamily="34" charset="0"/>
                          <a:cs typeface="Arial" panose="020B0604020202020204" pitchFamily="34" charset="0"/>
                        </a:rPr>
                        <a:t>0.92 (0.56, 1.50)</a:t>
                      </a:r>
                      <a:endParaRPr lang="en-US" sz="2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rtl="0" fontAlgn="ctr"/>
                      <a:r>
                        <a:rPr lang="en-US" sz="2800" u="none" strike="noStrike" dirty="0">
                          <a:effectLst/>
                          <a:latin typeface="Arial" panose="020B0604020202020204" pitchFamily="34" charset="0"/>
                          <a:cs typeface="Arial" panose="020B0604020202020204" pitchFamily="34" charset="0"/>
                        </a:rPr>
                        <a:t>1.40 (0.49, 4.01)</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rtl="0" fontAlgn="ctr"/>
                      <a:r>
                        <a:rPr lang="en-US" sz="2800" u="none" strike="noStrike" dirty="0">
                          <a:effectLst/>
                          <a:latin typeface="Arial" panose="020B0604020202020204" pitchFamily="34" charset="0"/>
                          <a:cs typeface="Arial" panose="020B0604020202020204" pitchFamily="34" charset="0"/>
                        </a:rPr>
                        <a:t>1.25 (0.68, 2.33)</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rtl="0" fontAlgn="ctr"/>
                      <a:r>
                        <a:rPr lang="en-US" sz="2800" u="none" strike="noStrike" dirty="0">
                          <a:effectLst/>
                          <a:latin typeface="Arial" panose="020B0604020202020204" pitchFamily="34" charset="0"/>
                          <a:cs typeface="Arial" panose="020B0604020202020204" pitchFamily="34" charset="0"/>
                        </a:rPr>
                        <a:t>0.83 (0.37, 1.87)</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rtl="0" fontAlgn="ctr"/>
                      <a:r>
                        <a:rPr lang="en-US" sz="2800" u="none" strike="noStrike" dirty="0">
                          <a:effectLst/>
                          <a:latin typeface="Arial" panose="020B0604020202020204" pitchFamily="34" charset="0"/>
                          <a:cs typeface="Arial" panose="020B0604020202020204" pitchFamily="34" charset="0"/>
                        </a:rPr>
                        <a:t>0.86 (0.35, 2.11)</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861506464"/>
                  </a:ext>
                </a:extLst>
              </a:tr>
              <a:tr h="457200">
                <a:tc gridSpan="6">
                  <a:txBody>
                    <a:bodyPr/>
                    <a:lstStyle/>
                    <a:p>
                      <a:pPr marL="0" marR="0" lvl="0" indent="0" algn="l" defTabSz="1290900" rtl="0" eaLnBrk="1" fontAlgn="b" latinLnBrk="0" hangingPunct="1">
                        <a:lnSpc>
                          <a:spcPct val="100000"/>
                        </a:lnSpc>
                        <a:spcBef>
                          <a:spcPts val="0"/>
                        </a:spcBef>
                        <a:spcAft>
                          <a:spcPts val="0"/>
                        </a:spcAft>
                        <a:buClrTx/>
                        <a:buSzTx/>
                        <a:buFontTx/>
                        <a:buNone/>
                        <a:tabLst/>
                        <a:defRPr/>
                      </a:pPr>
                      <a:r>
                        <a:rPr lang="en-US" sz="2800" b="1" u="none" strike="noStrike" dirty="0" smtClean="0">
                          <a:effectLst/>
                          <a:latin typeface="Arial" panose="020B0604020202020204" pitchFamily="34" charset="0"/>
                          <a:cs typeface="Arial" panose="020B0604020202020204" pitchFamily="34" charset="0"/>
                        </a:rPr>
                        <a:t>Cisgender women (vs. White)</a:t>
                      </a:r>
                      <a:endParaRPr lang="en-US" sz="280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b"/>
                </a:tc>
                <a:tc hMerge="1">
                  <a:txBody>
                    <a:bodyPr/>
                    <a:lstStyle/>
                    <a:p>
                      <a:pPr algn="r" rtl="0" fontAlgn="ct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hMerge="1">
                  <a:txBody>
                    <a:bodyPr/>
                    <a:lstStyle/>
                    <a:p>
                      <a:pPr algn="r" rtl="0" fontAlgn="ct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hMerge="1">
                  <a:txBody>
                    <a:bodyPr/>
                    <a:lstStyle/>
                    <a:p>
                      <a:pPr algn="r" rtl="0" fontAlgn="ct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hMerge="1">
                  <a:txBody>
                    <a:bodyPr/>
                    <a:lstStyle/>
                    <a:p>
                      <a:pPr algn="r" rtl="0" fontAlgn="ct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hMerge="1">
                  <a:txBody>
                    <a:bodyPr/>
                    <a:lstStyle/>
                    <a:p>
                      <a:pPr algn="r" rtl="0" fontAlgn="ct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192481934"/>
                  </a:ext>
                </a:extLst>
              </a:tr>
              <a:tr h="457200">
                <a:tc>
                  <a:txBody>
                    <a:bodyPr/>
                    <a:lstStyle/>
                    <a:p>
                      <a:pPr marL="228600" algn="l" fontAlgn="b"/>
                      <a:r>
                        <a:rPr lang="en-US" sz="2800" b="1" u="none" strike="noStrike" dirty="0">
                          <a:effectLst/>
                          <a:latin typeface="Arial" panose="020B0604020202020204" pitchFamily="34" charset="0"/>
                          <a:cs typeface="Arial" panose="020B0604020202020204" pitchFamily="34" charset="0"/>
                        </a:rPr>
                        <a:t>Black</a:t>
                      </a:r>
                      <a:endParaRPr lang="en-US" sz="2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rtl="0" fontAlgn="ctr"/>
                      <a:r>
                        <a:rPr lang="en-US" sz="2800" u="none" strike="noStrike">
                          <a:effectLst/>
                          <a:latin typeface="Arial" panose="020B0604020202020204" pitchFamily="34" charset="0"/>
                          <a:cs typeface="Arial" panose="020B0604020202020204" pitchFamily="34" charset="0"/>
                        </a:rPr>
                        <a:t>1.07 (0.83, 1.37)</a:t>
                      </a:r>
                      <a:endParaRPr lang="en-US" sz="2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rtl="0" fontAlgn="ctr"/>
                      <a:r>
                        <a:rPr lang="en-US" sz="2800" u="none" strike="noStrike">
                          <a:effectLst/>
                          <a:latin typeface="Arial" panose="020B0604020202020204" pitchFamily="34" charset="0"/>
                          <a:cs typeface="Arial" panose="020B0604020202020204" pitchFamily="34" charset="0"/>
                        </a:rPr>
                        <a:t>1.92 (1.13, 3.25)</a:t>
                      </a:r>
                      <a:endParaRPr lang="en-US" sz="2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rtl="0" fontAlgn="ctr"/>
                      <a:r>
                        <a:rPr lang="en-US" sz="2800" u="none" strike="noStrike" dirty="0">
                          <a:effectLst/>
                          <a:latin typeface="Arial" panose="020B0604020202020204" pitchFamily="34" charset="0"/>
                          <a:cs typeface="Arial" panose="020B0604020202020204" pitchFamily="34" charset="0"/>
                        </a:rPr>
                        <a:t>1.09 (0.73, 1.62)</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rtl="0" fontAlgn="ctr"/>
                      <a:r>
                        <a:rPr lang="en-US" sz="2800" u="none" strike="noStrike">
                          <a:effectLst/>
                          <a:latin typeface="Arial" panose="020B0604020202020204" pitchFamily="34" charset="0"/>
                          <a:cs typeface="Arial" panose="020B0604020202020204" pitchFamily="34" charset="0"/>
                        </a:rPr>
                        <a:t>0.64 (0.43, 0.95)</a:t>
                      </a:r>
                      <a:endParaRPr lang="en-US" sz="2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rtl="0" fontAlgn="ctr"/>
                      <a:r>
                        <a:rPr lang="en-US" sz="2800" u="none" strike="noStrike" dirty="0">
                          <a:effectLst/>
                          <a:latin typeface="Arial" panose="020B0604020202020204" pitchFamily="34" charset="0"/>
                          <a:cs typeface="Arial" panose="020B0604020202020204" pitchFamily="34" charset="0"/>
                        </a:rPr>
                        <a:t>0.86 (0.58, 1.27)</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092598230"/>
                  </a:ext>
                </a:extLst>
              </a:tr>
              <a:tr h="457200">
                <a:tc>
                  <a:txBody>
                    <a:bodyPr/>
                    <a:lstStyle/>
                    <a:p>
                      <a:pPr marL="228600" algn="l" fontAlgn="b"/>
                      <a:r>
                        <a:rPr lang="en-US" sz="2800" b="1" u="none" strike="noStrike" dirty="0">
                          <a:effectLst/>
                          <a:latin typeface="Arial" panose="020B0604020202020204" pitchFamily="34" charset="0"/>
                          <a:cs typeface="Arial" panose="020B0604020202020204" pitchFamily="34" charset="0"/>
                        </a:rPr>
                        <a:t>Hispanic</a:t>
                      </a:r>
                      <a:endParaRPr lang="en-US" sz="2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rtl="0" fontAlgn="ctr"/>
                      <a:r>
                        <a:rPr lang="en-US" sz="2800" u="none" strike="noStrike" dirty="0">
                          <a:effectLst/>
                          <a:latin typeface="Arial" panose="020B0604020202020204" pitchFamily="34" charset="0"/>
                          <a:cs typeface="Arial" panose="020B0604020202020204" pitchFamily="34" charset="0"/>
                        </a:rPr>
                        <a:t>1.01 (0.74, 1.39)</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rtl="0" fontAlgn="ctr"/>
                      <a:r>
                        <a:rPr lang="en-US" sz="2800" u="none" strike="noStrike" dirty="0">
                          <a:effectLst/>
                          <a:latin typeface="Arial" panose="020B0604020202020204" pitchFamily="34" charset="0"/>
                          <a:cs typeface="Arial" panose="020B0604020202020204" pitchFamily="34" charset="0"/>
                        </a:rPr>
                        <a:t>1.51 (0.92, 2.48)</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rtl="0" fontAlgn="ctr"/>
                      <a:r>
                        <a:rPr lang="en-US" sz="2800" u="none" strike="noStrike" dirty="0">
                          <a:effectLst/>
                          <a:latin typeface="Arial" panose="020B0604020202020204" pitchFamily="34" charset="0"/>
                          <a:cs typeface="Arial" panose="020B0604020202020204" pitchFamily="34" charset="0"/>
                        </a:rPr>
                        <a:t>1.52 (0.96, 2.41)</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rtl="0" fontAlgn="ctr"/>
                      <a:r>
                        <a:rPr lang="en-US" sz="2800" u="none" strike="noStrike" dirty="0">
                          <a:effectLst/>
                          <a:latin typeface="Arial" panose="020B0604020202020204" pitchFamily="34" charset="0"/>
                          <a:cs typeface="Arial" panose="020B0604020202020204" pitchFamily="34" charset="0"/>
                        </a:rPr>
                        <a:t>0.86 (0.31, 2.35)</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rtl="0" fontAlgn="ctr"/>
                      <a:r>
                        <a:rPr lang="en-US" sz="2800" u="none" strike="noStrike" dirty="0">
                          <a:effectLst/>
                          <a:latin typeface="Arial" panose="020B0604020202020204" pitchFamily="34" charset="0"/>
                          <a:cs typeface="Arial" panose="020B0604020202020204" pitchFamily="34" charset="0"/>
                        </a:rPr>
                        <a:t>0.89 (0.53, 1.51)</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652634239"/>
                  </a:ext>
                </a:extLst>
              </a:tr>
            </a:tbl>
          </a:graphicData>
        </a:graphic>
      </p:graphicFrame>
      <p:sp>
        <p:nvSpPr>
          <p:cNvPr id="35" name="TextBox 34"/>
          <p:cNvSpPr txBox="1"/>
          <p:nvPr/>
        </p:nvSpPr>
        <p:spPr>
          <a:xfrm>
            <a:off x="10147039" y="31037710"/>
            <a:ext cx="10972800" cy="461665"/>
          </a:xfrm>
          <a:prstGeom prst="rect">
            <a:avLst/>
          </a:prstGeom>
          <a:noFill/>
        </p:spPr>
        <p:txBody>
          <a:bodyPr wrap="square" rtlCol="0">
            <a:spAutoFit/>
          </a:bodyPr>
          <a:lstStyle/>
          <a:p>
            <a:pPr>
              <a:spcAft>
                <a:spcPts val="1200"/>
              </a:spcAft>
            </a:pPr>
            <a:r>
              <a:rPr lang="en-US" sz="2400" dirty="0" smtClean="0"/>
              <a:t>Annual rates were not estimated for some groups due to small </a:t>
            </a:r>
            <a:r>
              <a:rPr lang="en-US" sz="2400" dirty="0" smtClean="0"/>
              <a:t>sample size</a:t>
            </a:r>
            <a:r>
              <a:rPr lang="en-US" sz="2400" dirty="0" smtClean="0"/>
              <a:t>.</a:t>
            </a:r>
          </a:p>
        </p:txBody>
      </p:sp>
      <p:sp>
        <p:nvSpPr>
          <p:cNvPr id="40" name="TextBox 39"/>
          <p:cNvSpPr txBox="1">
            <a:spLocks noChangeArrowheads="1"/>
          </p:cNvSpPr>
          <p:nvPr/>
        </p:nvSpPr>
        <p:spPr bwMode="auto">
          <a:xfrm>
            <a:off x="785816" y="25888461"/>
            <a:ext cx="7588164" cy="724632"/>
          </a:xfrm>
          <a:prstGeom prst="rect">
            <a:avLst/>
          </a:prstGeom>
          <a:gradFill rotWithShape="1">
            <a:gsLst>
              <a:gs pos="0">
                <a:srgbClr val="6FA8F7"/>
              </a:gs>
              <a:gs pos="75000">
                <a:srgbClr val="00348A"/>
              </a:gs>
              <a:gs pos="100000">
                <a:srgbClr val="00348A"/>
              </a:gs>
            </a:gsLst>
            <a:lin ang="5400000"/>
          </a:gradFill>
          <a:ln w="9525">
            <a:solidFill>
              <a:srgbClr val="00348A"/>
            </a:solidFill>
            <a:miter lim="800000"/>
            <a:headEnd/>
            <a:tailEnd/>
          </a:ln>
          <a:effectLst>
            <a:outerShdw blurRad="40000" dist="23000" dir="5400000" rotWithShape="0">
              <a:srgbClr val="808080">
                <a:alpha val="34999"/>
              </a:srgbClr>
            </a:outerShdw>
          </a:effectLst>
        </p:spPr>
        <p:txBody>
          <a:bodyPr wrap="square" lIns="182880" tIns="23532" rIns="47064" bIns="23532">
            <a:spAutoFit/>
          </a:bodyPr>
          <a:lstStyle/>
          <a:p>
            <a:pPr defTabSz="1290900" fontAlgn="auto">
              <a:spcBef>
                <a:spcPts val="0"/>
              </a:spcBef>
              <a:spcAft>
                <a:spcPts val="0"/>
              </a:spcAft>
              <a:defRPr/>
            </a:pPr>
            <a:r>
              <a:rPr lang="en-US" sz="4400" b="1" dirty="0">
                <a:solidFill>
                  <a:schemeClr val="lt1"/>
                </a:solidFill>
                <a:ea typeface="+mn-ea"/>
                <a:cs typeface="Arial" panose="020B0604020202020204" pitchFamily="34" charset="0"/>
              </a:rPr>
              <a:t>Results</a:t>
            </a:r>
          </a:p>
        </p:txBody>
      </p:sp>
      <p:sp>
        <p:nvSpPr>
          <p:cNvPr id="45" name="TextBox 44"/>
          <p:cNvSpPr txBox="1"/>
          <p:nvPr/>
        </p:nvSpPr>
        <p:spPr>
          <a:xfrm>
            <a:off x="785813" y="26870634"/>
            <a:ext cx="7588164" cy="4278094"/>
          </a:xfrm>
          <a:prstGeom prst="rect">
            <a:avLst/>
          </a:prstGeom>
          <a:noFill/>
        </p:spPr>
        <p:txBody>
          <a:bodyPr wrap="square" rtlCol="0">
            <a:spAutoFit/>
          </a:bodyPr>
          <a:lstStyle/>
          <a:p>
            <a:pPr marL="457200" indent="-457200">
              <a:spcAft>
                <a:spcPts val="1200"/>
              </a:spcAft>
              <a:buFont typeface="Wingdings" panose="05000000000000000000" pitchFamily="2" charset="2"/>
              <a:buChar char="v"/>
            </a:pPr>
            <a:r>
              <a:rPr lang="en-US" sz="2800" dirty="0" smtClean="0"/>
              <a:t>27,085 patients contributed 122,566 person-years of follow-up.</a:t>
            </a:r>
          </a:p>
          <a:p>
            <a:pPr marL="457200" indent="-457200">
              <a:spcAft>
                <a:spcPts val="1200"/>
              </a:spcAft>
              <a:buFont typeface="Wingdings" panose="05000000000000000000" pitchFamily="2" charset="2"/>
              <a:buChar char="v"/>
            </a:pPr>
            <a:r>
              <a:rPr lang="en-US" sz="2800" dirty="0" smtClean="0"/>
              <a:t>27% of patients were hospitalized at least once, for a total 21,036 hospitalizations.</a:t>
            </a:r>
          </a:p>
          <a:p>
            <a:pPr marL="457200" indent="-457200">
              <a:spcAft>
                <a:spcPts val="1200"/>
              </a:spcAft>
              <a:buFont typeface="Wingdings" panose="05000000000000000000" pitchFamily="2" charset="2"/>
              <a:buChar char="v"/>
            </a:pPr>
            <a:r>
              <a:rPr lang="en-US" sz="2800" dirty="0" smtClean="0"/>
              <a:t>From 2005 to 2015, the current median age increased from 43 to 49 years, CD4 count from 384 to 573 cells/µL, and proportion of patients with VL&lt;400 copies/mL from 52% to 83%.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Sky">
      <a:dk1>
        <a:sysClr val="windowText" lastClr="000000"/>
      </a:dk1>
      <a:lt1>
        <a:sysClr val="window" lastClr="FFFFFF"/>
      </a:lt1>
      <a:dk2>
        <a:srgbClr val="1782BF"/>
      </a:dk2>
      <a:lt2>
        <a:srgbClr val="62BCE9"/>
      </a:lt2>
      <a:accent1>
        <a:srgbClr val="073779"/>
      </a:accent1>
      <a:accent2>
        <a:srgbClr val="8FD9FB"/>
      </a:accent2>
      <a:accent3>
        <a:srgbClr val="FFCC00"/>
      </a:accent3>
      <a:accent4>
        <a:srgbClr val="EB6615"/>
      </a:accent4>
      <a:accent5>
        <a:srgbClr val="C76402"/>
      </a:accent5>
      <a:accent6>
        <a:srgbClr val="B523B4"/>
      </a:accent6>
      <a:hlink>
        <a:srgbClr val="FFDE26"/>
      </a:hlink>
      <a:folHlink>
        <a:srgbClr val="DEBE00"/>
      </a:folHlink>
    </a:clrScheme>
    <a:fontScheme name="Exhibit">
      <a:majorFont>
        <a:latin typeface="Corbel"/>
        <a:ea typeface=""/>
        <a:cs typeface=""/>
        <a:font script="Jpan" typeface="メイリオ"/>
      </a:majorFont>
      <a:minorFont>
        <a:latin typeface="Corbel"/>
        <a:ea typeface=""/>
        <a:cs typeface=""/>
        <a:font script="Jpan" typeface="メイリオ"/>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8212</TotalTime>
  <Words>1942</Words>
  <Application>Microsoft Office PowerPoint</Application>
  <PresentationFormat>Custom</PresentationFormat>
  <Paragraphs>290</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MS PGothic</vt:lpstr>
      <vt:lpstr>MS PGothic</vt:lpstr>
      <vt:lpstr>Arial</vt:lpstr>
      <vt:lpstr>Calibri</vt:lpstr>
      <vt:lpstr>Corbel</vt:lpstr>
      <vt:lpstr>Wingdings</vt:lpstr>
      <vt:lpstr>Office Theme</vt:lpstr>
      <vt:lpstr>PowerPoint Presentation</vt:lpstr>
    </vt:vector>
  </TitlesOfParts>
  <Company>jhu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Peter Rebeiro</dc:creator>
  <cp:lastModifiedBy>Davy-Méndez, Thibaut Alexandre</cp:lastModifiedBy>
  <cp:revision>288</cp:revision>
  <dcterms:created xsi:type="dcterms:W3CDTF">2013-02-14T20:30:17Z</dcterms:created>
  <dcterms:modified xsi:type="dcterms:W3CDTF">2020-06-26T20:12:38Z</dcterms:modified>
</cp:coreProperties>
</file>